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9" r:id="rId2"/>
    <p:sldId id="256" r:id="rId3"/>
    <p:sldId id="286" r:id="rId4"/>
    <p:sldId id="313" r:id="rId5"/>
    <p:sldId id="314" r:id="rId6"/>
    <p:sldId id="331" r:id="rId7"/>
    <p:sldId id="318" r:id="rId8"/>
    <p:sldId id="322" r:id="rId9"/>
    <p:sldId id="323" r:id="rId10"/>
    <p:sldId id="319" r:id="rId11"/>
    <p:sldId id="324" r:id="rId12"/>
    <p:sldId id="326" r:id="rId13"/>
    <p:sldId id="339" r:id="rId14"/>
    <p:sldId id="320" r:id="rId15"/>
    <p:sldId id="327" r:id="rId16"/>
    <p:sldId id="267" r:id="rId17"/>
    <p:sldId id="328" r:id="rId18"/>
    <p:sldId id="315" r:id="rId19"/>
    <p:sldId id="317" r:id="rId20"/>
    <p:sldId id="321" r:id="rId21"/>
    <p:sldId id="329" r:id="rId22"/>
    <p:sldId id="330" r:id="rId23"/>
    <p:sldId id="332" r:id="rId24"/>
    <p:sldId id="335" r:id="rId25"/>
    <p:sldId id="336" r:id="rId26"/>
    <p:sldId id="333" r:id="rId27"/>
    <p:sldId id="338" r:id="rId28"/>
    <p:sldId id="278" r:id="rId29"/>
    <p:sldId id="268" r:id="rId30"/>
    <p:sldId id="342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78"/>
    <a:srgbClr val="D39B45"/>
    <a:srgbClr val="EDD58E"/>
    <a:srgbClr val="C5AE6A"/>
    <a:srgbClr val="FFE1AB"/>
    <a:srgbClr val="FFEED0"/>
    <a:srgbClr val="632E02"/>
    <a:srgbClr val="C88542"/>
    <a:srgbClr val="7D3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50000" autoAdjust="0"/>
  </p:normalViewPr>
  <p:slideViewPr>
    <p:cSldViewPr>
      <p:cViewPr varScale="1">
        <p:scale>
          <a:sx n="93" d="100"/>
          <a:sy n="93" d="100"/>
        </p:scale>
        <p:origin x="216" y="7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B671D-D7DB-485C-ABFE-AAFCB2434962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1CC1-4C4D-49E5-AA5A-F168A9190E4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95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637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48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654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659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22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614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781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14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521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807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40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465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67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7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007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270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924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318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125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854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623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44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868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50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39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55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174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01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93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31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67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76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63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23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69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80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8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2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0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9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9/2/21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62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147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EF7ECF-1D34-6F4C-BE02-7A6BD73887E5}"/>
              </a:ext>
            </a:extLst>
          </p:cNvPr>
          <p:cNvSpPr txBox="1"/>
          <p:nvPr/>
        </p:nvSpPr>
        <p:spPr>
          <a:xfrm>
            <a:off x="3018666" y="2279154"/>
            <a:ext cx="659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Герменевтическую дилемму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33EBD-7D4B-8A46-ACCE-2EE1286878A9}"/>
              </a:ext>
            </a:extLst>
          </p:cNvPr>
          <p:cNvSpPr txBox="1"/>
          <p:nvPr/>
        </p:nvSpPr>
        <p:spPr>
          <a:xfrm>
            <a:off x="1955723" y="1213391"/>
            <a:ext cx="6395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C000"/>
                </a:solidFill>
              </a:rPr>
              <a:t>ВЕРНОСТЬ несмотря на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6FECEB-C183-0840-A166-186D01E9F5F3}"/>
              </a:ext>
            </a:extLst>
          </p:cNvPr>
          <p:cNvSpPr/>
          <p:nvPr/>
        </p:nvSpPr>
        <p:spPr>
          <a:xfrm>
            <a:off x="3215680" y="3221806"/>
            <a:ext cx="6018451" cy="77833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Искушение культурой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7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C553BC-D304-6940-902A-09065CD10AFF}"/>
              </a:ext>
            </a:extLst>
          </p:cNvPr>
          <p:cNvSpPr/>
          <p:nvPr/>
        </p:nvSpPr>
        <p:spPr>
          <a:xfrm>
            <a:off x="2100109" y="2268105"/>
            <a:ext cx="9108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По-человечески не логичны и не вписываются в контекст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Предполагают веру, не нуждающуюся ы эмпирических     	доказательствах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01085-ABEB-C843-9EAC-DFDA52E080C6}"/>
              </a:ext>
            </a:extLst>
          </p:cNvPr>
          <p:cNvSpPr txBox="1"/>
          <p:nvPr/>
        </p:nvSpPr>
        <p:spPr>
          <a:xfrm>
            <a:off x="5621224" y="1430780"/>
            <a:ext cx="501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chemeClr val="bg1"/>
                </a:solidFill>
              </a:rPr>
              <a:t>Слова, сказанные </a:t>
            </a:r>
            <a:r>
              <a:rPr lang="ru-RU" sz="3200" b="1" dirty="0">
                <a:solidFill>
                  <a:srgbClr val="FFFF00"/>
                </a:solidFill>
              </a:rPr>
              <a:t>Богом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FBE4DF-BBF4-3340-9DC7-2FAACAC77C07}"/>
              </a:ext>
            </a:extLst>
          </p:cNvPr>
          <p:cNvSpPr/>
          <p:nvPr/>
        </p:nvSpPr>
        <p:spPr>
          <a:xfrm>
            <a:off x="1921533" y="1400645"/>
            <a:ext cx="3556043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Бытие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6:11-22</a:t>
            </a:r>
            <a:endParaRPr lang="en-US" sz="36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B0159-19BF-3E46-851C-CEB9A1B900B1}"/>
              </a:ext>
            </a:extLst>
          </p:cNvPr>
          <p:cNvSpPr txBox="1"/>
          <p:nvPr/>
        </p:nvSpPr>
        <p:spPr>
          <a:xfrm>
            <a:off x="5621224" y="3676826"/>
            <a:ext cx="429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rgbClr val="FFFF00"/>
                </a:solidFill>
              </a:rPr>
              <a:t>Допотопные жители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C4B675-57D4-214F-84BE-12CA8E458B49}"/>
              </a:ext>
            </a:extLst>
          </p:cNvPr>
          <p:cNvSpPr/>
          <p:nvPr/>
        </p:nvSpPr>
        <p:spPr>
          <a:xfrm>
            <a:off x="1921533" y="3646691"/>
            <a:ext cx="3556043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2 </a:t>
            </a: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Петра</a:t>
            </a:r>
            <a:r>
              <a:rPr lang="pt-BR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3:4-6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3F986F-9123-F84E-8937-D0B26347609C}"/>
              </a:ext>
            </a:extLst>
          </p:cNvPr>
          <p:cNvSpPr/>
          <p:nvPr/>
        </p:nvSpPr>
        <p:spPr>
          <a:xfrm>
            <a:off x="2100109" y="4544287"/>
            <a:ext cx="9684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По-человечески логичны и вписываются в контекст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Подтверждаются научным методом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ru-RU" sz="2800" dirty="0">
                <a:solidFill>
                  <a:schemeClr val="bg1"/>
                </a:solidFill>
              </a:rPr>
              <a:t>историко-критический)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2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957257-A47D-9E4D-B56B-1EDEAF2A8EB7}"/>
              </a:ext>
            </a:extLst>
          </p:cNvPr>
          <p:cNvSpPr/>
          <p:nvPr/>
        </p:nvSpPr>
        <p:spPr>
          <a:xfrm>
            <a:off x="939217" y="884282"/>
            <a:ext cx="107013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Они </a:t>
            </a:r>
            <a:r>
              <a:rPr lang="en-US" sz="3200" dirty="0">
                <a:solidFill>
                  <a:schemeClr val="bg1"/>
                </a:solidFill>
              </a:rPr>
              <a:t>[</a:t>
            </a:r>
            <a:r>
              <a:rPr lang="ru-RU" sz="3200" dirty="0">
                <a:solidFill>
                  <a:schemeClr val="bg1"/>
                </a:solidFill>
              </a:rPr>
              <a:t>допотопные жители</a:t>
            </a:r>
            <a:r>
              <a:rPr lang="en-US" sz="3200" dirty="0">
                <a:solidFill>
                  <a:schemeClr val="bg1"/>
                </a:solidFill>
              </a:rPr>
              <a:t>]</a:t>
            </a:r>
            <a:r>
              <a:rPr lang="ru-RU" sz="3200" dirty="0">
                <a:solidFill>
                  <a:schemeClr val="bg1"/>
                </a:solidFill>
              </a:rPr>
              <a:t> рассуждали так, как и многие в наши дни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  <a:r>
              <a:rPr lang="ru-RU" sz="3200" dirty="0">
                <a:solidFill>
                  <a:schemeClr val="bg1"/>
                </a:solidFill>
              </a:rPr>
              <a:t> - мол, </a:t>
            </a:r>
            <a:r>
              <a:rPr lang="ru-RU" sz="3200" b="1" dirty="0">
                <a:solidFill>
                  <a:srgbClr val="FFFF00"/>
                </a:solidFill>
              </a:rPr>
              <a:t>природа</a:t>
            </a:r>
            <a:r>
              <a:rPr lang="ru-RU" sz="3200" dirty="0">
                <a:solidFill>
                  <a:schemeClr val="bg1"/>
                </a:solidFill>
              </a:rPr>
              <a:t> выше Бога и ее законы настолько прочно утверждены, что сам Бог не в состоянии изменить их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ru-RU" sz="3200" dirty="0">
                <a:solidFill>
                  <a:schemeClr val="bg1"/>
                </a:solidFill>
              </a:rPr>
              <a:t>Они рассуждали так, что если Ной прав, то природа должна развиваться по другим законам, а это, по их мнению, было невозможно. Исходя из этого, они заявили, что эта весть – обман и величайшее заблуждение. </a:t>
            </a:r>
            <a:r>
              <a:rPr lang="en-US" sz="3200" dirty="0">
                <a:solidFill>
                  <a:schemeClr val="bg1"/>
                </a:solidFill>
              </a:rPr>
              <a:t>. . . . </a:t>
            </a:r>
            <a:r>
              <a:rPr lang="ru-RU" sz="3200" dirty="0">
                <a:solidFill>
                  <a:schemeClr val="bg1"/>
                </a:solidFill>
              </a:rPr>
              <a:t>Они ссылались на то, что если бы в словах Ноя была бы хоть доля истины, то мужи, </a:t>
            </a:r>
            <a:r>
              <a:rPr lang="ru-RU" sz="3200" b="1" dirty="0">
                <a:solidFill>
                  <a:srgbClr val="FFFF00"/>
                </a:solidFill>
              </a:rPr>
              <a:t>известные своей мудростью</a:t>
            </a:r>
            <a:r>
              <a:rPr lang="ru-RU" sz="3200" dirty="0">
                <a:solidFill>
                  <a:schemeClr val="bg1"/>
                </a:solidFill>
              </a:rPr>
              <a:t>, сумели бы в этом разобраться». </a:t>
            </a:r>
            <a:r>
              <a:rPr lang="ru-RU" dirty="0"/>
              <a:t>Они ссылались на то, что если бы в словах Ноя была бы хоть доля истины, то мужи, известные своей мудростью, сумели бы в этом разобраться.</a:t>
            </a:r>
            <a:r>
              <a:rPr lang="en-US" sz="32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DA1A5-C89A-2D45-8E84-571F03D42461}"/>
              </a:ext>
            </a:extLst>
          </p:cNvPr>
          <p:cNvSpPr/>
          <p:nvPr/>
        </p:nvSpPr>
        <p:spPr>
          <a:xfrm>
            <a:off x="5442921" y="5662110"/>
            <a:ext cx="5909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Патриархи и пророки, </a:t>
            </a:r>
            <a:r>
              <a:rPr lang="ru-RU" sz="2400" dirty="0" err="1">
                <a:solidFill>
                  <a:schemeClr val="bg1"/>
                </a:solidFill>
              </a:rPr>
              <a:t>стр</a:t>
            </a:r>
            <a:r>
              <a:rPr lang="en-US" sz="2400" dirty="0">
                <a:solidFill>
                  <a:schemeClr val="bg1"/>
                </a:solidFill>
              </a:rPr>
              <a:t>. 97</a:t>
            </a:r>
          </a:p>
        </p:txBody>
      </p:sp>
    </p:spTree>
    <p:extLst>
      <p:ext uri="{BB962C8B-B14F-4D97-AF65-F5344CB8AC3E}">
        <p14:creationId xmlns:p14="http://schemas.microsoft.com/office/powerpoint/2010/main" val="275292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Arrow 7">
            <a:extLst>
              <a:ext uri="{FF2B5EF4-FFF2-40B4-BE49-F238E27FC236}">
                <a16:creationId xmlns:a16="http://schemas.microsoft.com/office/drawing/2014/main" id="{C0C101FC-90FD-C241-BF04-CF048C93E9B1}"/>
              </a:ext>
            </a:extLst>
          </p:cNvPr>
          <p:cNvSpPr/>
          <p:nvPr/>
        </p:nvSpPr>
        <p:spPr>
          <a:xfrm>
            <a:off x="8047183" y="2241373"/>
            <a:ext cx="483955" cy="932829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EA76574-0CF4-D34C-9354-03437A779A16}"/>
              </a:ext>
            </a:extLst>
          </p:cNvPr>
          <p:cNvSpPr/>
          <p:nvPr/>
        </p:nvSpPr>
        <p:spPr>
          <a:xfrm>
            <a:off x="8047182" y="3683797"/>
            <a:ext cx="483955" cy="93282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CBDC2F-7634-9047-A579-1B6080659C50}"/>
              </a:ext>
            </a:extLst>
          </p:cNvPr>
          <p:cNvSpPr/>
          <p:nvPr/>
        </p:nvSpPr>
        <p:spPr>
          <a:xfrm>
            <a:off x="6795439" y="1612677"/>
            <a:ext cx="2987445" cy="61328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Откровение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863562-F80C-804F-B35F-E3EC31EF52C6}"/>
              </a:ext>
            </a:extLst>
          </p:cNvPr>
          <p:cNvSpPr/>
          <p:nvPr/>
        </p:nvSpPr>
        <p:spPr>
          <a:xfrm>
            <a:off x="6935867" y="4632036"/>
            <a:ext cx="2865210" cy="61328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КУЛЬТУРА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2E456D-E322-B84E-B8E2-646E5F493EB7}"/>
              </a:ext>
            </a:extLst>
          </p:cNvPr>
          <p:cNvSpPr/>
          <p:nvPr/>
        </p:nvSpPr>
        <p:spPr>
          <a:xfrm>
            <a:off x="6320464" y="3057961"/>
            <a:ext cx="4096016" cy="742077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ОБРАЗ ЖИЗНИ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6" name="AutoShape 210">
            <a:extLst>
              <a:ext uri="{FF2B5EF4-FFF2-40B4-BE49-F238E27FC236}">
                <a16:creationId xmlns:a16="http://schemas.microsoft.com/office/drawing/2014/main" id="{C0E7F1B1-A887-8441-9975-CBBBC0685621}"/>
              </a:ext>
            </a:extLst>
          </p:cNvPr>
          <p:cNvSpPr>
            <a:spLocks/>
          </p:cNvSpPr>
          <p:nvPr/>
        </p:nvSpPr>
        <p:spPr bwMode="auto">
          <a:xfrm rot="10800000">
            <a:off x="5501361" y="1522512"/>
            <a:ext cx="419100" cy="3812976"/>
          </a:xfrm>
          <a:prstGeom prst="rightBrace">
            <a:avLst>
              <a:gd name="adj1" fmla="val 38333"/>
              <a:gd name="adj2" fmla="val 50000"/>
            </a:avLst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38DB1F1-685D-2047-9897-AABE501AAD39}"/>
              </a:ext>
            </a:extLst>
          </p:cNvPr>
          <p:cNvSpPr/>
          <p:nvPr/>
        </p:nvSpPr>
        <p:spPr>
          <a:xfrm>
            <a:off x="2266389" y="3106477"/>
            <a:ext cx="2823282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Ин.</a:t>
            </a:r>
            <a:r>
              <a:rPr lang="pt-BR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17:15</a:t>
            </a:r>
          </a:p>
        </p:txBody>
      </p:sp>
    </p:spTree>
    <p:extLst>
      <p:ext uri="{BB962C8B-B14F-4D97-AF65-F5344CB8AC3E}">
        <p14:creationId xmlns:p14="http://schemas.microsoft.com/office/powerpoint/2010/main" val="137368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EF7ECF-1D34-6F4C-BE02-7A6BD73887E5}"/>
              </a:ext>
            </a:extLst>
          </p:cNvPr>
          <p:cNvSpPr txBox="1"/>
          <p:nvPr/>
        </p:nvSpPr>
        <p:spPr>
          <a:xfrm>
            <a:off x="3018666" y="2279154"/>
            <a:ext cx="659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Герменевтическую дилемму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5904F-01F0-0041-8F33-2A71FF0495AF}"/>
              </a:ext>
            </a:extLst>
          </p:cNvPr>
          <p:cNvSpPr txBox="1"/>
          <p:nvPr/>
        </p:nvSpPr>
        <p:spPr>
          <a:xfrm>
            <a:off x="3046170" y="3174749"/>
            <a:ext cx="5085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Искушение культурой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33EBD-7D4B-8A46-ACCE-2EE1286878A9}"/>
              </a:ext>
            </a:extLst>
          </p:cNvPr>
          <p:cNvSpPr txBox="1"/>
          <p:nvPr/>
        </p:nvSpPr>
        <p:spPr>
          <a:xfrm>
            <a:off x="1955723" y="1213391"/>
            <a:ext cx="6395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C000"/>
                </a:solidFill>
              </a:rPr>
              <a:t>ВЕРНОСТЬ несмотря на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39F4E2E-63BD-6F40-B15F-1E3DCDAC7C8D}"/>
              </a:ext>
            </a:extLst>
          </p:cNvPr>
          <p:cNvSpPr/>
          <p:nvPr/>
        </p:nvSpPr>
        <p:spPr>
          <a:xfrm>
            <a:off x="2639616" y="4035119"/>
            <a:ext cx="7560840" cy="77833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Тенденцию на избирательность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8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C553BC-D304-6940-902A-09065CD10AFF}"/>
              </a:ext>
            </a:extLst>
          </p:cNvPr>
          <p:cNvSpPr/>
          <p:nvPr/>
        </p:nvSpPr>
        <p:spPr>
          <a:xfrm>
            <a:off x="1954096" y="2268105"/>
            <a:ext cx="8462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“</a:t>
            </a:r>
            <a:r>
              <a:rPr lang="ru-RU" sz="2800" dirty="0">
                <a:solidFill>
                  <a:schemeClr val="bg1"/>
                </a:solidFill>
              </a:rPr>
              <a:t>Не пророчествуйте нам правды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– “</a:t>
            </a:r>
            <a:r>
              <a:rPr lang="ru-RU" sz="2800" dirty="0">
                <a:solidFill>
                  <a:schemeClr val="bg1"/>
                </a:solidFill>
              </a:rPr>
              <a:t>Говорите нам лестное, предсказывайте приятное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01085-ABEB-C843-9EAC-DFDA52E080C6}"/>
              </a:ext>
            </a:extLst>
          </p:cNvPr>
          <p:cNvSpPr txBox="1"/>
          <p:nvPr/>
        </p:nvSpPr>
        <p:spPr>
          <a:xfrm>
            <a:off x="6312024" y="367682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rgbClr val="FFFF00"/>
                </a:solidFill>
              </a:rPr>
              <a:t>Книжники </a:t>
            </a:r>
            <a:r>
              <a:rPr lang="ru-RU" sz="3200" b="1" dirty="0">
                <a:solidFill>
                  <a:schemeClr val="bg1"/>
                </a:solidFill>
              </a:rPr>
              <a:t>и</a:t>
            </a:r>
            <a:r>
              <a:rPr lang="ru-RU" sz="3200" b="1" dirty="0">
                <a:solidFill>
                  <a:srgbClr val="FFFF00"/>
                </a:solidFill>
              </a:rPr>
              <a:t> фарисеи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FBE4DF-BBF4-3340-9DC7-2FAACAC77C07}"/>
              </a:ext>
            </a:extLst>
          </p:cNvPr>
          <p:cNvSpPr/>
          <p:nvPr/>
        </p:nvSpPr>
        <p:spPr>
          <a:xfrm>
            <a:off x="1473570" y="3616555"/>
            <a:ext cx="4674715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Матф</a:t>
            </a: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23:29, 30, 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B0159-19BF-3E46-851C-CEB9A1B900B1}"/>
              </a:ext>
            </a:extLst>
          </p:cNvPr>
          <p:cNvSpPr txBox="1"/>
          <p:nvPr/>
        </p:nvSpPr>
        <p:spPr>
          <a:xfrm>
            <a:off x="5117332" y="1521103"/>
            <a:ext cx="66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rgbClr val="FFFF00"/>
                </a:solidFill>
              </a:rPr>
              <a:t>Иудеи</a:t>
            </a:r>
            <a:r>
              <a:rPr lang="ru-RU" sz="3200" b="1" dirty="0">
                <a:solidFill>
                  <a:schemeClr val="bg1"/>
                </a:solidFill>
              </a:rPr>
              <a:t> до Вавилонского пленения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C4B675-57D4-214F-84BE-12CA8E458B49}"/>
              </a:ext>
            </a:extLst>
          </p:cNvPr>
          <p:cNvSpPr/>
          <p:nvPr/>
        </p:nvSpPr>
        <p:spPr>
          <a:xfrm>
            <a:off x="1493786" y="1481716"/>
            <a:ext cx="3556043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Исаия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30:10, 11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3F986F-9123-F84E-8937-D0B26347609C}"/>
              </a:ext>
            </a:extLst>
          </p:cNvPr>
          <p:cNvSpPr/>
          <p:nvPr/>
        </p:nvSpPr>
        <p:spPr>
          <a:xfrm>
            <a:off x="1954096" y="4544287"/>
            <a:ext cx="6086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Превозносят древних пророков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Отвергают современных пророков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254E7C-63A8-9446-824B-E3EBF6B7F874}"/>
              </a:ext>
            </a:extLst>
          </p:cNvPr>
          <p:cNvSpPr txBox="1"/>
          <p:nvPr/>
        </p:nvSpPr>
        <p:spPr>
          <a:xfrm>
            <a:off x="2502629" y="5521978"/>
            <a:ext cx="224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Эллен Уайт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1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E2AB6F-D93F-3040-AA86-F926A0C9254C}"/>
              </a:ext>
            </a:extLst>
          </p:cNvPr>
          <p:cNvSpPr/>
          <p:nvPr/>
        </p:nvSpPr>
        <p:spPr>
          <a:xfrm>
            <a:off x="2765630" y="1052736"/>
            <a:ext cx="66607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Труды Эллен Уайт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9023B6-8F00-1A4A-831B-76BEB4F245CA}"/>
              </a:ext>
            </a:extLst>
          </p:cNvPr>
          <p:cNvSpPr/>
          <p:nvPr/>
        </p:nvSpPr>
        <p:spPr>
          <a:xfrm>
            <a:off x="1748517" y="3861421"/>
            <a:ext cx="8694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“</a:t>
            </a:r>
            <a:r>
              <a:rPr lang="ru-RU" sz="3600" b="1" dirty="0">
                <a:solidFill>
                  <a:schemeClr val="bg1"/>
                </a:solidFill>
                <a:cs typeface="Arial" pitchFamily="34" charset="0"/>
              </a:rPr>
              <a:t>Слушающий </a:t>
            </a:r>
            <a:r>
              <a:rPr lang="ru-RU" sz="3600" b="1" dirty="0">
                <a:solidFill>
                  <a:srgbClr val="FFFF00"/>
                </a:solidFill>
                <a:cs typeface="Arial" pitchFamily="34" charset="0"/>
              </a:rPr>
              <a:t>вас</a:t>
            </a:r>
            <a:r>
              <a:rPr lang="ru-RU" sz="36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ru-RU" sz="3600" b="1" dirty="0">
                <a:solidFill>
                  <a:srgbClr val="FFFF00"/>
                </a:solidFill>
                <a:cs typeface="Arial" pitchFamily="34" charset="0"/>
              </a:rPr>
              <a:t>Меня</a:t>
            </a:r>
            <a:r>
              <a:rPr lang="ru-RU" sz="3600" b="1" dirty="0">
                <a:solidFill>
                  <a:schemeClr val="bg1"/>
                </a:solidFill>
                <a:cs typeface="Arial" pitchFamily="34" charset="0"/>
              </a:rPr>
              <a:t> слушает, и отвергающийся вас, Меня отвергается; а отвергающийся Меня, отвергается </a:t>
            </a:r>
            <a:r>
              <a:rPr lang="ru-RU" sz="3600" b="1" dirty="0">
                <a:solidFill>
                  <a:srgbClr val="FFFF00"/>
                </a:solidFill>
                <a:cs typeface="Arial" pitchFamily="34" charset="0"/>
              </a:rPr>
              <a:t>пославшего</a:t>
            </a:r>
            <a:r>
              <a:rPr lang="ru-RU" sz="3600" b="1" dirty="0">
                <a:solidFill>
                  <a:schemeClr val="bg1"/>
                </a:solidFill>
                <a:cs typeface="Arial" pitchFamily="34" charset="0"/>
              </a:rPr>
              <a:t> Меня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.”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42A286-1220-A848-8293-08A127144C53}"/>
              </a:ext>
            </a:extLst>
          </p:cNvPr>
          <p:cNvSpPr/>
          <p:nvPr/>
        </p:nvSpPr>
        <p:spPr>
          <a:xfrm>
            <a:off x="4307548" y="2445599"/>
            <a:ext cx="3576904" cy="77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 dirty="0">
                <a:solidFill>
                  <a:srgbClr val="FFC000"/>
                </a:solidFill>
              </a:rPr>
              <a:t>Луки</a:t>
            </a:r>
            <a:r>
              <a:rPr lang="en-US" sz="4800" b="1" dirty="0">
                <a:solidFill>
                  <a:srgbClr val="FFC000"/>
                </a:solidFill>
              </a:rPr>
              <a:t> 10:16</a:t>
            </a:r>
          </a:p>
        </p:txBody>
      </p:sp>
    </p:spTree>
    <p:extLst>
      <p:ext uri="{BB962C8B-B14F-4D97-AF65-F5344CB8AC3E}">
        <p14:creationId xmlns:p14="http://schemas.microsoft.com/office/powerpoint/2010/main" val="357233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957257-A47D-9E4D-B56B-1EDEAF2A8EB7}"/>
              </a:ext>
            </a:extLst>
          </p:cNvPr>
          <p:cNvSpPr/>
          <p:nvPr/>
        </p:nvSpPr>
        <p:spPr>
          <a:xfrm>
            <a:off x="983433" y="908720"/>
            <a:ext cx="105851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«Лицемерие особенно оскорбительно для Бога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ru-RU" sz="3200" dirty="0">
                <a:solidFill>
                  <a:schemeClr val="bg1"/>
                </a:solidFill>
              </a:rPr>
              <a:t>Огромное большинство мужчин и женщин, которые считают себя знающими истину, предпочитают вести, </a:t>
            </a:r>
            <a:r>
              <a:rPr lang="ru-RU" sz="3200" dirty="0">
                <a:solidFill>
                  <a:srgbClr val="FFFF00"/>
                </a:solidFill>
              </a:rPr>
              <a:t>ласкающие слух</a:t>
            </a:r>
            <a:r>
              <a:rPr lang="ru-RU" sz="3200" dirty="0">
                <a:solidFill>
                  <a:schemeClr val="bg1"/>
                </a:solidFill>
              </a:rPr>
              <a:t>. Они не хотят, чтобы им открывали их грехи и недостатки, их устраивают </a:t>
            </a:r>
            <a:r>
              <a:rPr lang="ru-RU" sz="3200" dirty="0">
                <a:solidFill>
                  <a:srgbClr val="FFFF00"/>
                </a:solidFill>
              </a:rPr>
              <a:t>услужливые проповедники</a:t>
            </a:r>
            <a:r>
              <a:rPr lang="ru-RU" sz="3200" dirty="0">
                <a:solidFill>
                  <a:schemeClr val="bg1"/>
                </a:solidFill>
              </a:rPr>
              <a:t>, которые не будут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возбуждать сознание греховности, говоря истину. Они предпочитают иметь вокруг себя людей, которые льстят им, а они в свою очередь, </a:t>
            </a:r>
            <a:r>
              <a:rPr lang="ru-RU" sz="3200" dirty="0">
                <a:solidFill>
                  <a:srgbClr val="FFFF00"/>
                </a:solidFill>
              </a:rPr>
              <a:t>льстят служителю</a:t>
            </a:r>
            <a:r>
              <a:rPr lang="ru-RU" sz="3200" dirty="0">
                <a:solidFill>
                  <a:schemeClr val="bg1"/>
                </a:solidFill>
              </a:rPr>
              <a:t>, который проявляет такой </a:t>
            </a: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добрый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  <a:r>
              <a:rPr lang="ru-RU" sz="3200" dirty="0">
                <a:solidFill>
                  <a:schemeClr val="bg1"/>
                </a:solidFill>
              </a:rPr>
              <a:t> дух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ru-RU" sz="3200" dirty="0">
                <a:solidFill>
                  <a:schemeClr val="bg1"/>
                </a:solidFill>
              </a:rPr>
              <a:t>а верного слугу Божьего они поносят».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DA1A5-C89A-2D45-8E84-571F03D42461}"/>
              </a:ext>
            </a:extLst>
          </p:cNvPr>
          <p:cNvSpPr/>
          <p:nvPr/>
        </p:nvSpPr>
        <p:spPr>
          <a:xfrm>
            <a:off x="6055663" y="5487615"/>
            <a:ext cx="4776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Этот день с Богом, </a:t>
            </a:r>
            <a:r>
              <a:rPr lang="ru-RU" sz="2400" dirty="0" err="1">
                <a:solidFill>
                  <a:schemeClr val="bg1"/>
                </a:solidFill>
              </a:rPr>
              <a:t>стр</a:t>
            </a:r>
            <a:r>
              <a:rPr lang="en-US" sz="2400" dirty="0">
                <a:solidFill>
                  <a:schemeClr val="bg1"/>
                </a:solidFill>
              </a:rPr>
              <a:t>. 55</a:t>
            </a:r>
          </a:p>
        </p:txBody>
      </p:sp>
    </p:spTree>
    <p:extLst>
      <p:ext uri="{BB962C8B-B14F-4D97-AF65-F5344CB8AC3E}">
        <p14:creationId xmlns:p14="http://schemas.microsoft.com/office/powerpoint/2010/main" val="1542855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BF0F8C1-7A9C-794B-B8F3-D3FD3522DD4B}"/>
              </a:ext>
            </a:extLst>
          </p:cNvPr>
          <p:cNvSpPr txBox="1"/>
          <p:nvPr/>
        </p:nvSpPr>
        <p:spPr>
          <a:xfrm>
            <a:off x="4428049" y="1918357"/>
            <a:ext cx="6292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&gt; </a:t>
            </a:r>
            <a:r>
              <a:rPr lang="ru-RU" sz="3200" dirty="0">
                <a:solidFill>
                  <a:schemeClr val="bg1"/>
                </a:solidFill>
              </a:rPr>
              <a:t>«наставит вас </a:t>
            </a:r>
            <a:r>
              <a:rPr lang="ru-RU" sz="32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на всякую истину</a:t>
            </a:r>
            <a:r>
              <a:rPr lang="ru-RU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»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B7EA7-7D2D-C543-9090-8A324FE4A4C9}"/>
              </a:ext>
            </a:extLst>
          </p:cNvPr>
          <p:cNvSpPr txBox="1"/>
          <p:nvPr/>
        </p:nvSpPr>
        <p:spPr>
          <a:xfrm>
            <a:off x="4428049" y="3250348"/>
            <a:ext cx="7425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&gt; </a:t>
            </a:r>
            <a:r>
              <a:rPr lang="ru-RU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жить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ru-RU" sz="32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всяким словом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. . </a:t>
            </a:r>
            <a:r>
              <a:rPr lang="ru-RU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из уст Божьих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”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9E662-3200-B24B-8354-6DAC41B55564}"/>
              </a:ext>
            </a:extLst>
          </p:cNvPr>
          <p:cNvSpPr txBox="1"/>
          <p:nvPr/>
        </p:nvSpPr>
        <p:spPr>
          <a:xfrm>
            <a:off x="4428049" y="4577763"/>
            <a:ext cx="7763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&gt; </a:t>
            </a:r>
            <a:r>
              <a:rPr lang="ru-RU" sz="3200" dirty="0">
                <a:solidFill>
                  <a:schemeClr val="bg1"/>
                </a:solidFill>
              </a:rPr>
              <a:t>Уча соблюдать 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ru-RU" sz="32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все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ru-RU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что повелел Христос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81CD6-148F-B244-8EB9-58DAC77A07DD}"/>
              </a:ext>
            </a:extLst>
          </p:cNvPr>
          <p:cNvSpPr/>
          <p:nvPr/>
        </p:nvSpPr>
        <p:spPr>
          <a:xfrm>
            <a:off x="1559496" y="1893695"/>
            <a:ext cx="2736304" cy="6432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>
                <a:solidFill>
                  <a:srgbClr val="FFC000"/>
                </a:solidFill>
              </a:rPr>
              <a:t>Ин.</a:t>
            </a:r>
            <a:r>
              <a:rPr lang="es-ES_tradnl" sz="3600" b="1" dirty="0">
                <a:solidFill>
                  <a:srgbClr val="FFC000"/>
                </a:solidFill>
              </a:rPr>
              <a:t> 16:13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37A5066-7C2A-5448-9474-2D3185C91F61}"/>
              </a:ext>
            </a:extLst>
          </p:cNvPr>
          <p:cNvSpPr/>
          <p:nvPr/>
        </p:nvSpPr>
        <p:spPr>
          <a:xfrm>
            <a:off x="1559496" y="4548525"/>
            <a:ext cx="2736304" cy="6432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>
                <a:solidFill>
                  <a:srgbClr val="FFC000"/>
                </a:solidFill>
              </a:rPr>
              <a:t>Мф.</a:t>
            </a:r>
            <a:r>
              <a:rPr lang="es-ES_tradnl" sz="3600" b="1" dirty="0">
                <a:solidFill>
                  <a:srgbClr val="FFC000"/>
                </a:solidFill>
              </a:rPr>
              <a:t> 28:20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91A44AD-CA45-2A4C-947D-56505B2CB80E}"/>
              </a:ext>
            </a:extLst>
          </p:cNvPr>
          <p:cNvSpPr/>
          <p:nvPr/>
        </p:nvSpPr>
        <p:spPr>
          <a:xfrm>
            <a:off x="1559496" y="3221110"/>
            <a:ext cx="2736304" cy="6432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>
                <a:solidFill>
                  <a:srgbClr val="FFC000"/>
                </a:solidFill>
              </a:rPr>
              <a:t>Мф.</a:t>
            </a:r>
            <a:r>
              <a:rPr lang="es-ES_tradnl" sz="3600" b="1" dirty="0">
                <a:solidFill>
                  <a:srgbClr val="FFC000"/>
                </a:solidFill>
              </a:rPr>
              <a:t> 4:4</a:t>
            </a:r>
          </a:p>
        </p:txBody>
      </p:sp>
    </p:spTree>
    <p:extLst>
      <p:ext uri="{BB962C8B-B14F-4D97-AF65-F5344CB8AC3E}">
        <p14:creationId xmlns:p14="http://schemas.microsoft.com/office/powerpoint/2010/main" val="202947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4939EE-F225-5C4D-8C8A-6A5CA4C62567}"/>
              </a:ext>
            </a:extLst>
          </p:cNvPr>
          <p:cNvSpPr txBox="1"/>
          <p:nvPr/>
        </p:nvSpPr>
        <p:spPr>
          <a:xfrm>
            <a:off x="3119863" y="3140968"/>
            <a:ext cx="56550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– “</a:t>
            </a:r>
            <a:r>
              <a:rPr lang="ru-RU" sz="3600" dirty="0">
                <a:solidFill>
                  <a:schemeClr val="bg1"/>
                </a:solidFill>
              </a:rPr>
              <a:t>Если кто </a:t>
            </a:r>
            <a:r>
              <a:rPr lang="ru-RU" sz="3600" dirty="0">
                <a:solidFill>
                  <a:srgbClr val="FFFF00"/>
                </a:solidFill>
              </a:rPr>
              <a:t>приложит что…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– “</a:t>
            </a:r>
            <a:r>
              <a:rPr lang="ru-RU" sz="3600" dirty="0">
                <a:solidFill>
                  <a:schemeClr val="bg1"/>
                </a:solidFill>
              </a:rPr>
              <a:t>Если кто </a:t>
            </a:r>
            <a:r>
              <a:rPr lang="ru-RU" sz="3600" dirty="0">
                <a:solidFill>
                  <a:srgbClr val="FFFF00"/>
                </a:solidFill>
              </a:rPr>
              <a:t>отнимет что…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C91A25-72C6-E64A-9E79-7724CA894CD0}"/>
              </a:ext>
            </a:extLst>
          </p:cNvPr>
          <p:cNvSpPr/>
          <p:nvPr/>
        </p:nvSpPr>
        <p:spPr>
          <a:xfrm>
            <a:off x="2958489" y="1700808"/>
            <a:ext cx="6275017" cy="77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 dirty="0">
                <a:solidFill>
                  <a:srgbClr val="FFC000"/>
                </a:solidFill>
              </a:rPr>
              <a:t>Откровение</a:t>
            </a:r>
            <a:r>
              <a:rPr lang="en-US" sz="4800" b="1" dirty="0">
                <a:solidFill>
                  <a:srgbClr val="FFC000"/>
                </a:solidFill>
              </a:rPr>
              <a:t> 22:18, 19</a:t>
            </a:r>
          </a:p>
        </p:txBody>
      </p:sp>
    </p:spTree>
    <p:extLst>
      <p:ext uri="{BB962C8B-B14F-4D97-AF65-F5344CB8AC3E}">
        <p14:creationId xmlns:p14="http://schemas.microsoft.com/office/powerpoint/2010/main" val="243730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D2A582-F760-D34F-B31B-166627F2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1D09A-681D-1848-99AF-B443BFEB5F60}"/>
              </a:ext>
            </a:extLst>
          </p:cNvPr>
          <p:cNvSpPr/>
          <p:nvPr/>
        </p:nvSpPr>
        <p:spPr>
          <a:xfrm rot="-660000">
            <a:off x="6398708" y="5265190"/>
            <a:ext cx="3836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Lucida Calligraphy" panose="03010101010101010101" pitchFamily="66" charset="77"/>
              </a:rPr>
              <a:t>Альберто </a:t>
            </a:r>
            <a:r>
              <a:rPr lang="ru-RU" sz="2800" b="1" i="1" dirty="0" err="1">
                <a:solidFill>
                  <a:schemeClr val="bg1"/>
                </a:solidFill>
                <a:latin typeface="Lucida Calligraphy" panose="03010101010101010101" pitchFamily="66" charset="77"/>
              </a:rPr>
              <a:t>Тимм</a:t>
            </a:r>
            <a:endParaRPr lang="en-US" sz="2800" b="1" dirty="0">
              <a:latin typeface="Lucida Calligraphy" panose="03010101010101010101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3B4E8-BE16-2748-A764-6E15FAA00D3A}"/>
              </a:ext>
            </a:extLst>
          </p:cNvPr>
          <p:cNvSpPr txBox="1"/>
          <p:nvPr/>
        </p:nvSpPr>
        <p:spPr>
          <a:xfrm>
            <a:off x="767408" y="2564904"/>
            <a:ext cx="10873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7200" b="1" dirty="0">
                <a:solidFill>
                  <a:srgbClr val="FFC000"/>
                </a:solidFill>
                <a:latin typeface="Copperplate" panose="02000504000000020004" pitchFamily="2" charset="77"/>
                <a:cs typeface="Apple Chancery" panose="03020702040506060504" pitchFamily="66" charset="-79"/>
              </a:rPr>
              <a:t>Пророческому </a:t>
            </a:r>
          </a:p>
          <a:p>
            <a:pPr lvl="1" algn="ctr"/>
            <a:r>
              <a:rPr lang="ru-RU" sz="7200" b="1" dirty="0">
                <a:solidFill>
                  <a:srgbClr val="FFC000"/>
                </a:solidFill>
                <a:latin typeface="Copperplate" panose="02000504000000020004" pitchFamily="2" charset="77"/>
                <a:cs typeface="Apple Chancery" panose="03020702040506060504" pitchFamily="66" charset="-79"/>
              </a:rPr>
              <a:t>								слову</a:t>
            </a:r>
            <a:endParaRPr lang="en-US" sz="7200" b="1" dirty="0">
              <a:solidFill>
                <a:srgbClr val="FFC000"/>
              </a:solidFill>
              <a:latin typeface="Copperplate" panose="02000504000000020004" pitchFamily="2" charset="77"/>
              <a:cs typeface="Apple Chancery" panose="03020702040506060504" pitchFamily="66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B5076-B8A3-9B4C-AB71-C276EB89D3C3}"/>
              </a:ext>
            </a:extLst>
          </p:cNvPr>
          <p:cNvSpPr/>
          <p:nvPr/>
        </p:nvSpPr>
        <p:spPr>
          <a:xfrm rot="21600000">
            <a:off x="1625709" y="1508093"/>
            <a:ext cx="493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cs typeface="Apple Chancery"/>
              </a:rPr>
              <a:t>Верность</a:t>
            </a:r>
            <a:endParaRPr lang="en-US" sz="4800" b="1" dirty="0">
              <a:solidFill>
                <a:schemeClr val="bg1"/>
              </a:solidFill>
              <a:latin typeface="Apple Chancery"/>
              <a:cs typeface="Apple Chance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EF7ECF-1D34-6F4C-BE02-7A6BD73887E5}"/>
              </a:ext>
            </a:extLst>
          </p:cNvPr>
          <p:cNvSpPr txBox="1"/>
          <p:nvPr/>
        </p:nvSpPr>
        <p:spPr>
          <a:xfrm>
            <a:off x="3018666" y="2279154"/>
            <a:ext cx="659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Герменевтическую дилемму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5904F-01F0-0041-8F33-2A71FF0495AF}"/>
              </a:ext>
            </a:extLst>
          </p:cNvPr>
          <p:cNvSpPr txBox="1"/>
          <p:nvPr/>
        </p:nvSpPr>
        <p:spPr>
          <a:xfrm>
            <a:off x="3046170" y="3174749"/>
            <a:ext cx="5085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Искушение культурой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0B16F-C18E-D74E-8019-221ED829B1F3}"/>
              </a:ext>
            </a:extLst>
          </p:cNvPr>
          <p:cNvSpPr txBox="1"/>
          <p:nvPr/>
        </p:nvSpPr>
        <p:spPr>
          <a:xfrm>
            <a:off x="3018666" y="4070344"/>
            <a:ext cx="7392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Тенденцию на избирательность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33EBD-7D4B-8A46-ACCE-2EE1286878A9}"/>
              </a:ext>
            </a:extLst>
          </p:cNvPr>
          <p:cNvSpPr txBox="1"/>
          <p:nvPr/>
        </p:nvSpPr>
        <p:spPr>
          <a:xfrm>
            <a:off x="1955723" y="1213391"/>
            <a:ext cx="6395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C000"/>
                </a:solidFill>
              </a:rPr>
              <a:t>ВЕРНОСТЬ несмотря на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9EAE442-F28E-7A44-8FF4-9089F94B1242}"/>
              </a:ext>
            </a:extLst>
          </p:cNvPr>
          <p:cNvSpPr/>
          <p:nvPr/>
        </p:nvSpPr>
        <p:spPr>
          <a:xfrm>
            <a:off x="2639616" y="4965939"/>
            <a:ext cx="5315573" cy="77833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Духовную черствость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C553BC-D304-6940-902A-09065CD10AFF}"/>
              </a:ext>
            </a:extLst>
          </p:cNvPr>
          <p:cNvSpPr/>
          <p:nvPr/>
        </p:nvSpPr>
        <p:spPr>
          <a:xfrm>
            <a:off x="1463957" y="2268105"/>
            <a:ext cx="7412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Иоанн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ru-RU" sz="2800" dirty="0">
                <a:solidFill>
                  <a:schemeClr val="bg1"/>
                </a:solidFill>
              </a:rPr>
              <a:t>смягчился в присутствии Иисуса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Иуда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ru-RU" sz="2800" dirty="0">
                <a:solidFill>
                  <a:schemeClr val="bg1"/>
                </a:solidFill>
              </a:rPr>
              <a:t>ожесточился в присутствии Иисуса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01085-ABEB-C843-9EAC-DFDA52E080C6}"/>
              </a:ext>
            </a:extLst>
          </p:cNvPr>
          <p:cNvSpPr txBox="1"/>
          <p:nvPr/>
        </p:nvSpPr>
        <p:spPr>
          <a:xfrm>
            <a:off x="3877669" y="367682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chemeClr val="bg1"/>
                </a:solidFill>
              </a:rPr>
              <a:t>Молитва</a:t>
            </a:r>
            <a:r>
              <a:rPr lang="ru-RU" sz="3200" b="1" dirty="0">
                <a:solidFill>
                  <a:srgbClr val="FFFF00"/>
                </a:solidFill>
              </a:rPr>
              <a:t> Иисуса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FBE4DF-BBF4-3340-9DC7-2FAACAC77C07}"/>
              </a:ext>
            </a:extLst>
          </p:cNvPr>
          <p:cNvSpPr/>
          <p:nvPr/>
        </p:nvSpPr>
        <p:spPr>
          <a:xfrm>
            <a:off x="983432" y="3616555"/>
            <a:ext cx="2750222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Ин.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17:17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C4B675-57D4-214F-84BE-12CA8E458B49}"/>
              </a:ext>
            </a:extLst>
          </p:cNvPr>
          <p:cNvSpPr/>
          <p:nvPr/>
        </p:nvSpPr>
        <p:spPr>
          <a:xfrm>
            <a:off x="1003648" y="1481716"/>
            <a:ext cx="3234062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Ин.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13:21-27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3F986F-9123-F84E-8937-D0B26347609C}"/>
              </a:ext>
            </a:extLst>
          </p:cNvPr>
          <p:cNvSpPr/>
          <p:nvPr/>
        </p:nvSpPr>
        <p:spPr>
          <a:xfrm>
            <a:off x="1463957" y="4544287"/>
            <a:ext cx="10046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“</a:t>
            </a:r>
            <a:r>
              <a:rPr lang="ru-RU" sz="2800" dirty="0">
                <a:solidFill>
                  <a:schemeClr val="bg1"/>
                </a:solidFill>
              </a:rPr>
              <a:t>Принять любовь истины для своего спасения</a:t>
            </a:r>
            <a:r>
              <a:rPr lang="en-US" sz="2800" dirty="0">
                <a:solidFill>
                  <a:schemeClr val="bg1"/>
                </a:solidFill>
              </a:rPr>
              <a:t>” (2 </a:t>
            </a:r>
            <a:r>
              <a:rPr lang="ru-RU" sz="2800" dirty="0">
                <a:solidFill>
                  <a:schemeClr val="bg1"/>
                </a:solidFill>
              </a:rPr>
              <a:t>Фес.</a:t>
            </a:r>
            <a:r>
              <a:rPr lang="en-US" sz="2800" dirty="0">
                <a:solidFill>
                  <a:schemeClr val="bg1"/>
                </a:solidFill>
              </a:rPr>
              <a:t> 2:10)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– “</a:t>
            </a:r>
            <a:r>
              <a:rPr lang="ru-RU" sz="2800" dirty="0">
                <a:solidFill>
                  <a:schemeClr val="bg1"/>
                </a:solidFill>
              </a:rPr>
              <a:t>Освяти их истиною Твоею: слово Твое есть истина</a:t>
            </a:r>
            <a:r>
              <a:rPr lang="en-US" sz="2800" dirty="0">
                <a:solidFill>
                  <a:schemeClr val="bg1"/>
                </a:solidFill>
              </a:rPr>
              <a:t>” (</a:t>
            </a:r>
            <a:r>
              <a:rPr lang="ru-RU" sz="2800" dirty="0">
                <a:solidFill>
                  <a:schemeClr val="bg1"/>
                </a:solidFill>
              </a:rPr>
              <a:t>Ин.</a:t>
            </a:r>
            <a:r>
              <a:rPr lang="en-US" sz="2800" dirty="0">
                <a:solidFill>
                  <a:schemeClr val="bg1"/>
                </a:solidFill>
              </a:rPr>
              <a:t> 17:17)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01C26-E4D5-DB4E-BF1E-344B5B3167DD}"/>
              </a:ext>
            </a:extLst>
          </p:cNvPr>
          <p:cNvSpPr txBox="1"/>
          <p:nvPr/>
        </p:nvSpPr>
        <p:spPr>
          <a:xfrm>
            <a:off x="4381724" y="1511851"/>
            <a:ext cx="725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chemeClr val="bg1"/>
                </a:solidFill>
              </a:rPr>
              <a:t>Противоположность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>
                <a:solidFill>
                  <a:srgbClr val="FFFF00"/>
                </a:solidFill>
              </a:rPr>
              <a:t>Иоанн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и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Иуда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28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957257-A47D-9E4D-B56B-1EDEAF2A8EB7}"/>
              </a:ext>
            </a:extLst>
          </p:cNvPr>
          <p:cNvSpPr/>
          <p:nvPr/>
        </p:nvSpPr>
        <p:spPr>
          <a:xfrm>
            <a:off x="1379476" y="4149080"/>
            <a:ext cx="9672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Не беритесь произносить еще одну </a:t>
            </a:r>
            <a:r>
              <a:rPr lang="ru-RU" sz="3200" dirty="0">
                <a:solidFill>
                  <a:srgbClr val="FFFF00"/>
                </a:solidFill>
              </a:rPr>
              <a:t>проповедь</a:t>
            </a:r>
            <a:r>
              <a:rPr lang="ru-RU" sz="3200" dirty="0">
                <a:solidFill>
                  <a:schemeClr val="bg1"/>
                </a:solidFill>
              </a:rPr>
              <a:t>, пока не убедитесь на собственном опыте, что значит для вас Христос</a:t>
            </a:r>
            <a:r>
              <a:rPr lang="en-US" sz="32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DA1A5-C89A-2D45-8E84-571F03D42461}"/>
              </a:ext>
            </a:extLst>
          </p:cNvPr>
          <p:cNvSpPr/>
          <p:nvPr/>
        </p:nvSpPr>
        <p:spPr>
          <a:xfrm>
            <a:off x="3654814" y="5487615"/>
            <a:ext cx="7177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Свидетельства для проповедников, </a:t>
            </a:r>
            <a:r>
              <a:rPr lang="ru-RU" sz="2400" dirty="0" err="1">
                <a:solidFill>
                  <a:schemeClr val="bg1"/>
                </a:solidFill>
              </a:rPr>
              <a:t>стр</a:t>
            </a:r>
            <a:r>
              <a:rPr lang="en-US" sz="2400" dirty="0">
                <a:solidFill>
                  <a:schemeClr val="bg1"/>
                </a:solidFill>
              </a:rPr>
              <a:t>. 155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D29AF8-629D-244B-8393-701835E5038C}"/>
              </a:ext>
            </a:extLst>
          </p:cNvPr>
          <p:cNvSpPr/>
          <p:nvPr/>
        </p:nvSpPr>
        <p:spPr>
          <a:xfrm>
            <a:off x="6278673" y="3198167"/>
            <a:ext cx="412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</a:t>
            </a:r>
            <a:r>
              <a:rPr lang="ru-RU" sz="2400" dirty="0" err="1">
                <a:solidFill>
                  <a:schemeClr val="bg1"/>
                </a:solidFill>
              </a:rPr>
              <a:t>Евангелизм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стр</a:t>
            </a:r>
            <a:r>
              <a:rPr lang="en-US" sz="2400" dirty="0">
                <a:solidFill>
                  <a:schemeClr val="bg1"/>
                </a:solidFill>
              </a:rPr>
              <a:t>. 682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523C15-C30C-FE4C-9EED-1849EEFAC32F}"/>
              </a:ext>
            </a:extLst>
          </p:cNvPr>
          <p:cNvSpPr/>
          <p:nvPr/>
        </p:nvSpPr>
        <p:spPr>
          <a:xfrm>
            <a:off x="1325748" y="936667"/>
            <a:ext cx="102428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Человек может услышать и признать всю истину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  <a:r>
              <a:rPr lang="ru-RU" sz="3200" dirty="0">
                <a:solidFill>
                  <a:schemeClr val="bg1"/>
                </a:solidFill>
              </a:rPr>
              <a:t> и тем не менее ничего не ведать о личном благочестии и подлинной практикуемой религиозности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r>
              <a:rPr lang="ru-RU" sz="3200" dirty="0">
                <a:solidFill>
                  <a:schemeClr val="bg1"/>
                </a:solidFill>
              </a:rPr>
              <a:t> Он может объяснить </a:t>
            </a:r>
            <a:r>
              <a:rPr lang="ru-RU" sz="3200" dirty="0">
                <a:solidFill>
                  <a:srgbClr val="FFFF00"/>
                </a:solidFill>
              </a:rPr>
              <a:t>окружающим</a:t>
            </a:r>
            <a:r>
              <a:rPr lang="ru-RU" sz="3200" dirty="0">
                <a:solidFill>
                  <a:schemeClr val="bg1"/>
                </a:solidFill>
              </a:rPr>
              <a:t> путь спасения, </a:t>
            </a:r>
            <a:r>
              <a:rPr lang="ru-RU" sz="3200" dirty="0">
                <a:solidFill>
                  <a:srgbClr val="FFFF00"/>
                </a:solidFill>
              </a:rPr>
              <a:t>сам</a:t>
            </a:r>
            <a:r>
              <a:rPr lang="ru-RU" sz="3200" dirty="0">
                <a:solidFill>
                  <a:schemeClr val="bg1"/>
                </a:solidFill>
              </a:rPr>
              <a:t> оставаясь неспасенным</a:t>
            </a:r>
            <a:r>
              <a:rPr lang="en-US" sz="3200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63056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374DB3-932E-F04B-9101-E2603ADC727E}"/>
              </a:ext>
            </a:extLst>
          </p:cNvPr>
          <p:cNvSpPr txBox="1"/>
          <p:nvPr/>
        </p:nvSpPr>
        <p:spPr>
          <a:xfrm>
            <a:off x="2930236" y="1536174"/>
            <a:ext cx="6331528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Встречаясь с искажением истины</a:t>
            </a:r>
            <a:endParaRPr lang="en-US" sz="8000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42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C83902B-EF22-7F4F-88D6-278478938E68}"/>
              </a:ext>
            </a:extLst>
          </p:cNvPr>
          <p:cNvSpPr txBox="1"/>
          <p:nvPr/>
        </p:nvSpPr>
        <p:spPr>
          <a:xfrm>
            <a:off x="1991544" y="2924944"/>
            <a:ext cx="8554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ru-RU" sz="3600" dirty="0">
                <a:solidFill>
                  <a:srgbClr val="FFFF00"/>
                </a:solidFill>
              </a:rPr>
              <a:t>Не отвечай </a:t>
            </a:r>
            <a:r>
              <a:rPr lang="ru-RU" sz="3600" dirty="0">
                <a:solidFill>
                  <a:schemeClr val="bg1"/>
                </a:solidFill>
              </a:rPr>
              <a:t>глупому по глупости его, чтобы и тебе не сделаться подобным ему;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Но</a:t>
            </a:r>
            <a:r>
              <a:rPr lang="ru-RU" sz="3600" dirty="0">
                <a:solidFill>
                  <a:srgbClr val="FFFF00"/>
                </a:solidFill>
              </a:rPr>
              <a:t> отвечай </a:t>
            </a:r>
            <a:r>
              <a:rPr lang="ru-RU" sz="3600" dirty="0">
                <a:solidFill>
                  <a:schemeClr val="bg1"/>
                </a:solidFill>
              </a:rPr>
              <a:t>глупому по глупости его, чтобы он не стал мудрецом в глазах своих</a:t>
            </a:r>
            <a:r>
              <a:rPr lang="en-US" sz="36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63C7B0D-F518-7A4F-8883-73D616813C96}"/>
              </a:ext>
            </a:extLst>
          </p:cNvPr>
          <p:cNvSpPr/>
          <p:nvPr/>
        </p:nvSpPr>
        <p:spPr>
          <a:xfrm>
            <a:off x="2999656" y="1624732"/>
            <a:ext cx="6192688" cy="77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C000"/>
                </a:solidFill>
                <a:cs typeface="Calibri"/>
              </a:rPr>
              <a:t>Притчи</a:t>
            </a:r>
            <a:r>
              <a:rPr lang="en-US" sz="4800" b="1" dirty="0">
                <a:solidFill>
                  <a:srgbClr val="FFC000"/>
                </a:solidFill>
                <a:cs typeface="Calibri"/>
              </a:rPr>
              <a:t> 26:4, 5</a:t>
            </a:r>
            <a:r>
              <a:rPr lang="ru-RU" sz="4800" b="1" dirty="0">
                <a:solidFill>
                  <a:srgbClr val="FFC000"/>
                </a:solidFill>
                <a:cs typeface="Calibri"/>
              </a:rPr>
              <a:t>.</a:t>
            </a:r>
            <a:endParaRPr lang="en-US" sz="4800" b="1" dirty="0">
              <a:solidFill>
                <a:srgbClr val="FFC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18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3AD08F-E7DD-4D40-9044-EEE3E3B91B44}"/>
              </a:ext>
            </a:extLst>
          </p:cNvPr>
          <p:cNvSpPr/>
          <p:nvPr/>
        </p:nvSpPr>
        <p:spPr>
          <a:xfrm>
            <a:off x="1342368" y="2439816"/>
            <a:ext cx="95072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ru-RU" sz="3600" dirty="0">
                <a:solidFill>
                  <a:schemeClr val="bg1"/>
                </a:solidFill>
              </a:rPr>
              <a:t>Итак, заклинаю тебя пред Богом и Господом нашим Иисусом Христом, который будет судить живых и мертвых в явлении Его и Царствие Его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  <a:r>
              <a:rPr lang="ru-RU" sz="3600" dirty="0">
                <a:solidFill>
                  <a:srgbClr val="FFFF00"/>
                </a:solidFill>
              </a:rPr>
              <a:t>Проповедуй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слово</a:t>
            </a:r>
            <a:r>
              <a:rPr lang="en-US" sz="3600" dirty="0">
                <a:solidFill>
                  <a:schemeClr val="bg1"/>
                </a:solidFill>
              </a:rPr>
              <a:t>! </a:t>
            </a:r>
            <a:r>
              <a:rPr lang="ru-RU" sz="3600" dirty="0">
                <a:solidFill>
                  <a:schemeClr val="bg1"/>
                </a:solidFill>
              </a:rPr>
              <a:t>Настой во время и не во время, обличай, запрещай, увещевай со всяким долготерпением и назиданием</a:t>
            </a:r>
            <a:r>
              <a:rPr lang="en-US" sz="36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ECD0DB9-D1AC-DF42-9909-223B44DD8992}"/>
              </a:ext>
            </a:extLst>
          </p:cNvPr>
          <p:cNvSpPr/>
          <p:nvPr/>
        </p:nvSpPr>
        <p:spPr>
          <a:xfrm>
            <a:off x="3538235" y="1268760"/>
            <a:ext cx="5115520" cy="77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C000"/>
                </a:solidFill>
                <a:cs typeface="Calibri"/>
              </a:rPr>
              <a:t>2 </a:t>
            </a:r>
            <a:r>
              <a:rPr lang="ru-RU" sz="4800" b="1" dirty="0">
                <a:solidFill>
                  <a:srgbClr val="FFC000"/>
                </a:solidFill>
                <a:cs typeface="Calibri"/>
              </a:rPr>
              <a:t>Тим.</a:t>
            </a:r>
            <a:r>
              <a:rPr lang="en-US" sz="4800" b="1" dirty="0">
                <a:solidFill>
                  <a:srgbClr val="FFC000"/>
                </a:solidFill>
                <a:cs typeface="Calibri"/>
              </a:rPr>
              <a:t> 4:1, 2</a:t>
            </a:r>
          </a:p>
        </p:txBody>
      </p:sp>
    </p:spTree>
    <p:extLst>
      <p:ext uri="{BB962C8B-B14F-4D97-AF65-F5344CB8AC3E}">
        <p14:creationId xmlns:p14="http://schemas.microsoft.com/office/powerpoint/2010/main" val="3039329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BDA1A5-C89A-2D45-8E84-571F03D42461}"/>
              </a:ext>
            </a:extLst>
          </p:cNvPr>
          <p:cNvSpPr/>
          <p:nvPr/>
        </p:nvSpPr>
        <p:spPr>
          <a:xfrm>
            <a:off x="3810305" y="5487615"/>
            <a:ext cx="7021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Свидетельства для проповедников, </a:t>
            </a:r>
            <a:r>
              <a:rPr lang="ru-RU" sz="2400" dirty="0" err="1">
                <a:solidFill>
                  <a:schemeClr val="bg1"/>
                </a:solidFill>
              </a:rPr>
              <a:t>стр</a:t>
            </a:r>
            <a:r>
              <a:rPr lang="en-US" sz="2400" dirty="0">
                <a:solidFill>
                  <a:schemeClr val="bg1"/>
                </a:solidFill>
              </a:rPr>
              <a:t>. 55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523C15-C30C-FE4C-9EED-1849EEFAC32F}"/>
              </a:ext>
            </a:extLst>
          </p:cNvPr>
          <p:cNvSpPr/>
          <p:nvPr/>
        </p:nvSpPr>
        <p:spPr>
          <a:xfrm>
            <a:off x="1275002" y="1196752"/>
            <a:ext cx="98812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rgbClr val="FFFF00"/>
                </a:solidFill>
              </a:rPr>
              <a:t>Ложные учителя </a:t>
            </a:r>
            <a:r>
              <a:rPr lang="ru-RU" sz="3200" dirty="0">
                <a:solidFill>
                  <a:schemeClr val="bg1"/>
                </a:solidFill>
              </a:rPr>
              <a:t>могут выглядеть очень ревностными в работе Божией, они могут жертвовать средства для донесения своих теорий до мира и до Церкви, но </a:t>
            </a:r>
            <a:r>
              <a:rPr lang="ru-RU" sz="3200" dirty="0">
                <a:solidFill>
                  <a:srgbClr val="FFFF00"/>
                </a:solidFill>
              </a:rPr>
              <a:t>к истине они примешивают заблуждение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ru-RU" sz="3200" dirty="0">
                <a:solidFill>
                  <a:schemeClr val="bg1"/>
                </a:solidFill>
              </a:rPr>
              <a:t>их весть обманчива, она поведет людей по ложному пути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r>
              <a:rPr lang="ru-RU" sz="3200" dirty="0">
                <a:solidFill>
                  <a:schemeClr val="bg1"/>
                </a:solidFill>
              </a:rPr>
              <a:t> Им нужно противодействовать не потому, что они плохие люди, а потому что они учат лжи и стремятся поставить на ложь печать истины</a:t>
            </a:r>
            <a:r>
              <a:rPr lang="en-US" sz="3200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16905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BDA1A5-C89A-2D45-8E84-571F03D42461}"/>
              </a:ext>
            </a:extLst>
          </p:cNvPr>
          <p:cNvSpPr/>
          <p:nvPr/>
        </p:nvSpPr>
        <p:spPr>
          <a:xfrm>
            <a:off x="6096000" y="5709405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Служители Евангелия, </a:t>
            </a:r>
            <a:r>
              <a:rPr lang="ru-RU" sz="2400" dirty="0" err="1">
                <a:solidFill>
                  <a:schemeClr val="bg1"/>
                </a:solidFill>
              </a:rPr>
              <a:t>стр</a:t>
            </a:r>
            <a:r>
              <a:rPr lang="en-US" sz="2400" dirty="0">
                <a:solidFill>
                  <a:schemeClr val="bg1"/>
                </a:solidFill>
              </a:rPr>
              <a:t>. 376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523C15-C30C-FE4C-9EED-1849EEFAC32F}"/>
              </a:ext>
            </a:extLst>
          </p:cNvPr>
          <p:cNvSpPr/>
          <p:nvPr/>
        </p:nvSpPr>
        <p:spPr>
          <a:xfrm>
            <a:off x="479376" y="720319"/>
            <a:ext cx="115932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ru-RU" sz="2800" dirty="0">
                <a:solidFill>
                  <a:schemeClr val="bg1"/>
                </a:solidFill>
              </a:rPr>
              <a:t>Если люди, занимающиеся проповедью и защитой истин Библии, предпримут попытки исследовать и показать заблуждения и несостоятельность тех, кто </a:t>
            </a:r>
            <a:r>
              <a:rPr lang="ru-RU" sz="2800" dirty="0">
                <a:solidFill>
                  <a:srgbClr val="FFFF00"/>
                </a:solidFill>
              </a:rPr>
              <a:t>бесчестно</a:t>
            </a:r>
            <a:r>
              <a:rPr lang="ru-RU" sz="2800" dirty="0">
                <a:solidFill>
                  <a:schemeClr val="bg1"/>
                </a:solidFill>
              </a:rPr>
              <a:t> превращает истину Божью в ложь, то сатана заставит наших оппонентов работать так, что их перья не будут просыхать от чернил, и тогда другие направления Божьей работы останутся в небрежении. 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Мы должны в большей степени обладать духом тех, кто занимался строительством стен Иерусалима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Мы совершаем великую работу и не можем опуститься до уровня наших противников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ru-RU" sz="2800" dirty="0">
                <a:solidFill>
                  <a:schemeClr val="bg1"/>
                </a:solidFill>
              </a:rPr>
              <a:t>Если сатана, удерживая людей и побуждая их отвечать на возражения оппонентов, оторвет их таким образом от выполнения наиболее важной работы для настоящего времени, то, значит, он достиг своей цели</a:t>
            </a:r>
            <a:r>
              <a:rPr lang="en-US" sz="2800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784738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60CA0-E3A5-6246-9F2E-19051092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17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BC331A-838D-3A43-A017-1909A76452F8}"/>
              </a:ext>
            </a:extLst>
          </p:cNvPr>
          <p:cNvSpPr/>
          <p:nvPr/>
        </p:nvSpPr>
        <p:spPr>
          <a:xfrm>
            <a:off x="2363669" y="2920728"/>
            <a:ext cx="7464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>“</a:t>
            </a:r>
            <a:r>
              <a:rPr lang="ru-RU" sz="4000" dirty="0">
                <a:solidFill>
                  <a:schemeClr val="bg1"/>
                </a:solidFill>
                <a:cs typeface="Arial" pitchFamily="34" charset="0"/>
              </a:rPr>
              <a:t>Верьте Господу, </a:t>
            </a:r>
            <a:r>
              <a:rPr lang="ru-RU" sz="4000" dirty="0">
                <a:solidFill>
                  <a:srgbClr val="FFFF00"/>
                </a:solidFill>
                <a:cs typeface="Arial" pitchFamily="34" charset="0"/>
              </a:rPr>
              <a:t>Богу вашему</a:t>
            </a:r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ru-RU" sz="4000" dirty="0">
                <a:solidFill>
                  <a:schemeClr val="bg1"/>
                </a:solidFill>
                <a:cs typeface="Arial" pitchFamily="34" charset="0"/>
              </a:rPr>
              <a:t>и будьте тверды</a:t>
            </a:r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>; </a:t>
            </a:r>
            <a:r>
              <a:rPr lang="ru-RU" sz="4000" dirty="0">
                <a:solidFill>
                  <a:schemeClr val="bg1"/>
                </a:solidFill>
                <a:cs typeface="Arial" pitchFamily="34" charset="0"/>
              </a:rPr>
              <a:t>верьте </a:t>
            </a:r>
            <a:r>
              <a:rPr lang="ru-RU" sz="4000" dirty="0">
                <a:solidFill>
                  <a:srgbClr val="FFFF00"/>
                </a:solidFill>
                <a:cs typeface="Arial" pitchFamily="34" charset="0"/>
              </a:rPr>
              <a:t>пророкам Его</a:t>
            </a:r>
            <a:r>
              <a:rPr lang="ru-RU" sz="4000" dirty="0">
                <a:solidFill>
                  <a:schemeClr val="bg1"/>
                </a:solidFill>
                <a:cs typeface="Arial" pitchFamily="34" charset="0"/>
              </a:rPr>
              <a:t>, и будет успех вам</a:t>
            </a:r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>.”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51621C-1BD3-F045-A3F0-254E820A9BD3}"/>
              </a:ext>
            </a:extLst>
          </p:cNvPr>
          <p:cNvSpPr/>
          <p:nvPr/>
        </p:nvSpPr>
        <p:spPr>
          <a:xfrm>
            <a:off x="2363669" y="1556792"/>
            <a:ext cx="7188715" cy="77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b="1" dirty="0">
                <a:solidFill>
                  <a:srgbClr val="FFC000"/>
                </a:solidFill>
              </a:rPr>
              <a:t>2 </a:t>
            </a:r>
            <a:r>
              <a:rPr lang="ru-RU" sz="4800" b="1" dirty="0">
                <a:solidFill>
                  <a:srgbClr val="FFC000"/>
                </a:solidFill>
              </a:rPr>
              <a:t>Паралипоменон</a:t>
            </a:r>
            <a:r>
              <a:rPr lang="en-US" sz="4800" b="1" dirty="0">
                <a:solidFill>
                  <a:srgbClr val="FFC000"/>
                </a:solidFill>
              </a:rPr>
              <a:t> 20:20</a:t>
            </a:r>
          </a:p>
        </p:txBody>
      </p:sp>
    </p:spTree>
    <p:extLst>
      <p:ext uri="{BB962C8B-B14F-4D97-AF65-F5344CB8AC3E}">
        <p14:creationId xmlns:p14="http://schemas.microsoft.com/office/powerpoint/2010/main" val="247989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4BB479-ACAD-EF41-8794-AF15476D7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17" y="1148386"/>
            <a:ext cx="8743566" cy="456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14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6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408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AACF71-DD2B-1246-9758-92C5D23F3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4" y="52043"/>
            <a:ext cx="10197132" cy="680595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1BFD36-B043-A542-9022-06169E95434B}"/>
              </a:ext>
            </a:extLst>
          </p:cNvPr>
          <p:cNvSpPr txBox="1"/>
          <p:nvPr/>
        </p:nvSpPr>
        <p:spPr>
          <a:xfrm>
            <a:off x="5005795" y="893694"/>
            <a:ext cx="6269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Падающая башня в Пизе (Италия)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EF7ECF-1D34-6F4C-BE02-7A6BD73887E5}"/>
              </a:ext>
            </a:extLst>
          </p:cNvPr>
          <p:cNvSpPr txBox="1"/>
          <p:nvPr/>
        </p:nvSpPr>
        <p:spPr>
          <a:xfrm>
            <a:off x="335361" y="3140968"/>
            <a:ext cx="12960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– “</a:t>
            </a:r>
            <a:r>
              <a:rPr lang="ru-RU" sz="3200" dirty="0">
                <a:solidFill>
                  <a:schemeClr val="bg1"/>
                </a:solidFill>
              </a:rPr>
              <a:t>Муж благоразумный, который построил дом свой </a:t>
            </a:r>
            <a:r>
              <a:rPr lang="ru-RU" sz="3200" dirty="0">
                <a:solidFill>
                  <a:srgbClr val="FFFF00"/>
                </a:solidFill>
              </a:rPr>
              <a:t>на камне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– “</a:t>
            </a:r>
            <a:r>
              <a:rPr lang="ru-RU" sz="3200" dirty="0">
                <a:solidFill>
                  <a:schemeClr val="bg1"/>
                </a:solidFill>
              </a:rPr>
              <a:t>Человек безрассудный, который построил дом свой </a:t>
            </a:r>
            <a:r>
              <a:rPr lang="ru-RU" sz="3200" dirty="0">
                <a:solidFill>
                  <a:srgbClr val="FFFF00"/>
                </a:solidFill>
              </a:rPr>
              <a:t>на песке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B4370A-4EAD-6D4B-AADC-F3D03783CE31}"/>
              </a:ext>
            </a:extLst>
          </p:cNvPr>
          <p:cNvSpPr/>
          <p:nvPr/>
        </p:nvSpPr>
        <p:spPr>
          <a:xfrm>
            <a:off x="3476603" y="1628800"/>
            <a:ext cx="5238793" cy="77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 dirty="0">
                <a:solidFill>
                  <a:srgbClr val="FFC000"/>
                </a:solidFill>
              </a:rPr>
              <a:t>Матфея 7:21-27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6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74DB3-932E-F04B-9101-E2603ADC727E}"/>
              </a:ext>
            </a:extLst>
          </p:cNvPr>
          <p:cNvSpPr txBox="1"/>
          <p:nvPr/>
        </p:nvSpPr>
        <p:spPr>
          <a:xfrm>
            <a:off x="2930236" y="1536174"/>
            <a:ext cx="6331528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Четыре главных вызова</a:t>
            </a:r>
            <a:endParaRPr lang="en-US" sz="8000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1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33EBD-7D4B-8A46-ACCE-2EE1286878A9}"/>
              </a:ext>
            </a:extLst>
          </p:cNvPr>
          <p:cNvSpPr txBox="1"/>
          <p:nvPr/>
        </p:nvSpPr>
        <p:spPr>
          <a:xfrm>
            <a:off x="1955723" y="1213391"/>
            <a:ext cx="6890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C000"/>
                </a:solidFill>
              </a:rPr>
              <a:t>ВЕРНОСТЬ несмотря на…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0C6238-BABA-094B-A811-08A820224168}"/>
              </a:ext>
            </a:extLst>
          </p:cNvPr>
          <p:cNvSpPr/>
          <p:nvPr/>
        </p:nvSpPr>
        <p:spPr>
          <a:xfrm>
            <a:off x="2741845" y="2279030"/>
            <a:ext cx="6708309" cy="77833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Герменевтическую дилемму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7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7E2BE-371D-714E-BBA5-83A64A5BB55B}"/>
              </a:ext>
            </a:extLst>
          </p:cNvPr>
          <p:cNvSpPr/>
          <p:nvPr/>
        </p:nvSpPr>
        <p:spPr>
          <a:xfrm>
            <a:off x="2103917" y="2268105"/>
            <a:ext cx="9464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По-человечески нелогичны и не вписываются в контекст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Предполагают веру, не нуждающуюся в эмпирических доказательствах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BDE7F-9878-6A49-913E-FD8FFDA1AA4B}"/>
              </a:ext>
            </a:extLst>
          </p:cNvPr>
          <p:cNvSpPr txBox="1"/>
          <p:nvPr/>
        </p:nvSpPr>
        <p:spPr>
          <a:xfrm>
            <a:off x="5625032" y="1430780"/>
            <a:ext cx="500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chemeClr val="bg1"/>
                </a:solidFill>
              </a:rPr>
              <a:t>Слова, сказанные </a:t>
            </a:r>
            <a:r>
              <a:rPr lang="ru-RU" sz="3200" b="1" dirty="0">
                <a:solidFill>
                  <a:srgbClr val="FFFF00"/>
                </a:solidFill>
              </a:rPr>
              <a:t>Богом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70DB8-E365-A949-AA4B-2410153178A6}"/>
              </a:ext>
            </a:extLst>
          </p:cNvPr>
          <p:cNvSpPr txBox="1"/>
          <p:nvPr/>
        </p:nvSpPr>
        <p:spPr>
          <a:xfrm>
            <a:off x="5625032" y="3676826"/>
            <a:ext cx="500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chemeClr val="bg1"/>
                </a:solidFill>
              </a:rPr>
              <a:t>Слова, сказанные </a:t>
            </a:r>
            <a:r>
              <a:rPr lang="ru-RU" sz="3200" b="1" dirty="0">
                <a:solidFill>
                  <a:srgbClr val="FFFF00"/>
                </a:solidFill>
              </a:rPr>
              <a:t>змеем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285F5E-D099-8046-82AD-AC58A2B4D065}"/>
              </a:ext>
            </a:extLst>
          </p:cNvPr>
          <p:cNvSpPr/>
          <p:nvPr/>
        </p:nvSpPr>
        <p:spPr>
          <a:xfrm>
            <a:off x="1925341" y="3646691"/>
            <a:ext cx="3556043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Бытие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3:1-6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52C703-E03A-AA43-B6EE-095FD7130EC2}"/>
              </a:ext>
            </a:extLst>
          </p:cNvPr>
          <p:cNvSpPr/>
          <p:nvPr/>
        </p:nvSpPr>
        <p:spPr>
          <a:xfrm>
            <a:off x="2103918" y="4544287"/>
            <a:ext cx="9608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По-человечески логичны и вписываются в контекст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Подтверждаются научным методом (историко-критический)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149555-20F2-A44F-B6C2-EECC4678E553}"/>
              </a:ext>
            </a:extLst>
          </p:cNvPr>
          <p:cNvSpPr/>
          <p:nvPr/>
        </p:nvSpPr>
        <p:spPr>
          <a:xfrm>
            <a:off x="1925341" y="1387239"/>
            <a:ext cx="3556043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Бытие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2:16, 17</a:t>
            </a:r>
          </a:p>
        </p:txBody>
      </p:sp>
    </p:spTree>
    <p:extLst>
      <p:ext uri="{BB962C8B-B14F-4D97-AF65-F5344CB8AC3E}">
        <p14:creationId xmlns:p14="http://schemas.microsoft.com/office/powerpoint/2010/main" val="268176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957257-A47D-9E4D-B56B-1EDEAF2A8EB7}"/>
              </a:ext>
            </a:extLst>
          </p:cNvPr>
          <p:cNvSpPr/>
          <p:nvPr/>
        </p:nvSpPr>
        <p:spPr>
          <a:xfrm>
            <a:off x="939217" y="1268760"/>
            <a:ext cx="103135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Ева искренне поверила словам сатаны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ru-RU" sz="3200" dirty="0">
                <a:solidFill>
                  <a:schemeClr val="bg1"/>
                </a:solidFill>
              </a:rPr>
              <a:t>но эта вера не спасла ее от наказания за грех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ru-RU" sz="3200" dirty="0">
                <a:solidFill>
                  <a:schemeClr val="bg1"/>
                </a:solidFill>
              </a:rPr>
              <a:t>Она </a:t>
            </a:r>
            <a:r>
              <a:rPr lang="ru-RU" sz="3200" b="1" dirty="0">
                <a:solidFill>
                  <a:srgbClr val="FFFF00"/>
                </a:solidFill>
              </a:rPr>
              <a:t>не поверила </a:t>
            </a:r>
            <a:r>
              <a:rPr lang="ru-RU" sz="3200" dirty="0">
                <a:solidFill>
                  <a:schemeClr val="bg1"/>
                </a:solidFill>
              </a:rPr>
              <a:t>тому, что </a:t>
            </a:r>
            <a:r>
              <a:rPr lang="ru-RU" sz="3200" b="1" dirty="0">
                <a:solidFill>
                  <a:srgbClr val="FFFF00"/>
                </a:solidFill>
              </a:rPr>
              <a:t>сказал Бог</a:t>
            </a:r>
            <a:r>
              <a:rPr lang="ru-RU" sz="3200" dirty="0">
                <a:solidFill>
                  <a:schemeClr val="bg1"/>
                </a:solidFill>
              </a:rPr>
              <a:t>, и именно это привело ее к падению. На суде человек будет осужден не за то, что искренне поверил лжи, а за то, что не поверил истине, за то, что отверг возможность узнать об истине. Несмотря на лукавые речи сатаны, </a:t>
            </a:r>
            <a:r>
              <a:rPr lang="ru-RU" sz="3200" b="1" dirty="0">
                <a:solidFill>
                  <a:srgbClr val="FFFF00"/>
                </a:solidFill>
              </a:rPr>
              <a:t>неповиновение Богу всегда ведет к катастрофе</a:t>
            </a:r>
            <a:r>
              <a:rPr lang="en-US" sz="32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DA1A5-C89A-2D45-8E84-571F03D42461}"/>
              </a:ext>
            </a:extLst>
          </p:cNvPr>
          <p:cNvSpPr/>
          <p:nvPr/>
        </p:nvSpPr>
        <p:spPr>
          <a:xfrm>
            <a:off x="5391559" y="5434141"/>
            <a:ext cx="5258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Патриархи и пророки, </a:t>
            </a:r>
            <a:r>
              <a:rPr lang="ru-RU" sz="2400" dirty="0" err="1">
                <a:solidFill>
                  <a:schemeClr val="bg1"/>
                </a:solidFill>
              </a:rPr>
              <a:t>стр</a:t>
            </a:r>
            <a:r>
              <a:rPr lang="en-US" sz="2400" dirty="0">
                <a:solidFill>
                  <a:schemeClr val="bg1"/>
                </a:solidFill>
              </a:rPr>
              <a:t>. 55</a:t>
            </a:r>
          </a:p>
        </p:txBody>
      </p:sp>
    </p:spTree>
    <p:extLst>
      <p:ext uri="{BB962C8B-B14F-4D97-AF65-F5344CB8AC3E}">
        <p14:creationId xmlns:p14="http://schemas.microsoft.com/office/powerpoint/2010/main" val="4021480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4508</TotalTime>
  <Words>1165</Words>
  <Application>Microsoft Macintosh PowerPoint</Application>
  <PresentationFormat>Широкоэкранный</PresentationFormat>
  <Paragraphs>126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Apple Chancery</vt:lpstr>
      <vt:lpstr>Arial</vt:lpstr>
      <vt:lpstr>Calibri</vt:lpstr>
      <vt:lpstr>Copperplate</vt:lpstr>
      <vt:lpstr>Harrington</vt:lpstr>
      <vt:lpstr>Lucida Calligraphy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Rol de Elena G. de White en el Desarrollo Doctrinal Adventista</dc:title>
  <dc:creator>Rolando</dc:creator>
  <cp:lastModifiedBy>Microsoft Office User</cp:lastModifiedBy>
  <cp:revision>308</cp:revision>
  <dcterms:modified xsi:type="dcterms:W3CDTF">2021-02-09T12:14:24Z</dcterms:modified>
</cp:coreProperties>
</file>