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79"/>
  </p:notesMasterIdLst>
  <p:sldIdLst>
    <p:sldId id="256" r:id="rId2"/>
    <p:sldId id="274" r:id="rId3"/>
    <p:sldId id="269" r:id="rId4"/>
    <p:sldId id="271" r:id="rId5"/>
    <p:sldId id="266" r:id="rId6"/>
    <p:sldId id="267" r:id="rId7"/>
    <p:sldId id="268" r:id="rId8"/>
    <p:sldId id="330" r:id="rId9"/>
    <p:sldId id="331" r:id="rId10"/>
    <p:sldId id="326" r:id="rId11"/>
    <p:sldId id="340" r:id="rId12"/>
    <p:sldId id="323" r:id="rId13"/>
    <p:sldId id="324" r:id="rId14"/>
    <p:sldId id="325" r:id="rId15"/>
    <p:sldId id="275" r:id="rId16"/>
    <p:sldId id="276" r:id="rId17"/>
    <p:sldId id="277" r:id="rId18"/>
    <p:sldId id="278" r:id="rId19"/>
    <p:sldId id="279" r:id="rId20"/>
    <p:sldId id="272" r:id="rId21"/>
    <p:sldId id="273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328" r:id="rId31"/>
    <p:sldId id="339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2" r:id="rId44"/>
    <p:sldId id="299" r:id="rId45"/>
    <p:sldId id="300" r:id="rId46"/>
    <p:sldId id="301" r:id="rId47"/>
    <p:sldId id="303" r:id="rId48"/>
    <p:sldId id="337" r:id="rId49"/>
    <p:sldId id="334" r:id="rId50"/>
    <p:sldId id="335" r:id="rId51"/>
    <p:sldId id="336" r:id="rId52"/>
    <p:sldId id="304" r:id="rId53"/>
    <p:sldId id="305" r:id="rId54"/>
    <p:sldId id="306" r:id="rId55"/>
    <p:sldId id="333" r:id="rId56"/>
    <p:sldId id="307" r:id="rId57"/>
    <p:sldId id="310" r:id="rId58"/>
    <p:sldId id="311" r:id="rId59"/>
    <p:sldId id="316" r:id="rId60"/>
    <p:sldId id="317" r:id="rId61"/>
    <p:sldId id="322" r:id="rId62"/>
    <p:sldId id="312" r:id="rId63"/>
    <p:sldId id="313" r:id="rId64"/>
    <p:sldId id="314" r:id="rId65"/>
    <p:sldId id="315" r:id="rId66"/>
    <p:sldId id="318" r:id="rId67"/>
    <p:sldId id="319" r:id="rId68"/>
    <p:sldId id="320" r:id="rId69"/>
    <p:sldId id="321" r:id="rId70"/>
    <p:sldId id="258" r:id="rId71"/>
    <p:sldId id="257" r:id="rId72"/>
    <p:sldId id="259" r:id="rId73"/>
    <p:sldId id="260" r:id="rId74"/>
    <p:sldId id="261" r:id="rId75"/>
    <p:sldId id="262" r:id="rId76"/>
    <p:sldId id="263" r:id="rId77"/>
    <p:sldId id="264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>
      <p:cViewPr varScale="1">
        <p:scale>
          <a:sx n="111" d="100"/>
          <a:sy n="111" d="100"/>
        </p:scale>
        <p:origin x="16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C57CB4-CDE1-AC40-96DF-DAA23CE88E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D9EBA-DB2A-8D4E-B5AF-83ECEC583C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226BA4-FE23-5C44-9467-C49821481F19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C8B812-3DF4-C845-BA48-5B0B731E8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4FB4AF-E9BA-FE46-8B66-B54C620FB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1B4C8-8D3D-C24C-8DA1-0C892FD218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3DECD-EE5E-B147-BA04-10AB30BEF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C7AED4E-32DF-0F40-83BE-B05B72CA0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F2FB289-2E71-0B45-A5D4-DAC95A33A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43EE6C-FD5D-6F46-99B4-1EB6ACED683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C0850B0-59A9-1E45-9B7D-8C212FEA71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A10325B-7572-1949-A57D-89BB87BF5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>
            <a:extLst>
              <a:ext uri="{FF2B5EF4-FFF2-40B4-BE49-F238E27FC236}">
                <a16:creationId xmlns:a16="http://schemas.microsoft.com/office/drawing/2014/main" id="{D4456576-D57D-7A40-AFEA-1B0E8690D0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Заметки 2">
            <a:extLst>
              <a:ext uri="{FF2B5EF4-FFF2-40B4-BE49-F238E27FC236}">
                <a16:creationId xmlns:a16="http://schemas.microsoft.com/office/drawing/2014/main" id="{2189AC0F-B253-EF4E-BCDB-7C45F4371C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5539" name="Номер слайда 3">
            <a:extLst>
              <a:ext uri="{FF2B5EF4-FFF2-40B4-BE49-F238E27FC236}">
                <a16:creationId xmlns:a16="http://schemas.microsoft.com/office/drawing/2014/main" id="{2F385321-86F3-A84B-9E5E-0EF139AF0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511DB9-9846-AA42-8BE6-8C04C3CC3E01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4C239B92-3183-624D-A2E6-2210D45D9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C9A6E4-5DA8-F648-A435-9A6E88D7817B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526A26F-3ED2-5048-AD47-7FD4AC42B86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54FA206-F387-AA42-8CDD-4CAF1BF01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3A5C55E5-DE99-1F42-B3A9-E86CBBC0E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72A1A6-5F16-2D4D-A497-2C18BF549901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F468D5C-5723-7744-88C4-9714037029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8EAA8AE6-57D8-EE40-9A1D-A2D8328BA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ACD3F03C-868F-9F48-BCEC-615DE8B5C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363ADD-5CF7-914E-A22E-55D60CCF1075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6A6F9F9-410C-3F43-97C2-066D4D65AD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3941B5B-E98A-464A-A7F5-D2DDB2E4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B69306A6-9A2C-7949-AA4B-D7E315EE2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E1B419-4132-4842-8CC7-F43F1FCC4DAC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5EF3487-461E-BF4B-A2B3-92C1C3CA19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C2E2BCE-35BF-9B41-BAB8-D670078C2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A45D53D1-0122-2541-BEAB-45E9EF462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E4FDFE-BD69-4941-B4A4-DD0E12E9A06F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B718D9BE-BD25-F248-9818-D59631AC18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99160F1-BE79-0A46-85F1-F70D37365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BB81696-0F44-F342-87E9-ACB25BFC4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2EEF78-31DF-8640-BAA2-D82C91205D70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A58D5A6-957C-8E45-8430-0FCEBC2A20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C88FFBE-82E0-D249-92BA-73C9480DC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18579FE7-8CCD-AC47-9B87-8FE5CDF85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9D0833-8801-104B-BC40-35CCF8643FD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DAE0D77-D52A-3B4B-8E3E-02F955694D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A99F73E-FE65-1F43-A3B8-087F6E177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6E6CA0AE-7E36-5A40-AD35-61FC258EDD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D0F1BD-6623-8642-822A-DBDC7C5BBFE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E69F044-461A-BC48-B0A2-DFAD2856E3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431782C-9B5B-7545-9592-6F95F4517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BED579E-B09A-9146-9E3D-2A73C7AE9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2839C8-584F-3243-BE14-314AAAB7ADC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BF02330-26AE-0041-B4F4-38BD3FC053C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60E267E-65BC-4840-8CEE-D0A61AC0E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298A3A53-4766-E247-9BB2-ADC10FD12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F7076F-15AC-C249-8242-21B029EE96B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262F531-039E-5441-8ECB-348CDDEDBF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10F8453-0B12-8445-9EC3-65D26FDB1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BDDDE419-E688-774B-B20E-C3EA137F1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21E01E-DF07-004B-BE8E-29C82B39C57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4445B9E-A71C-D04C-95D4-0CCAD6E6C8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84F10C8-F1C2-D142-9D01-88F7BC44F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CDDB3226-EE8D-024E-8BE7-6F9CE8CD5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50DE4-53CA-0F46-AFA2-0476C96D771C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B5F8C4AB-410A-2E4D-9E28-B006E297CC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FE82D84-1228-8548-944C-E3B983C31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011199C6-ADA6-4743-BB07-6580121B6C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D42D6A-134E-1C44-A195-E5C69FD1EA4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156FC59-5E19-EF4F-98EB-EDCB5A895C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9FF927F-74FB-7848-BC6E-D5BB6AD95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EAE2B-FD56-4E40-85E0-8CA541CB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9303-FF75-A44B-AFB7-F3A9BA88896E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5B0C9-4CCA-CE48-8043-7FB0F441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05DD8-280A-554D-B141-3E85F842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EC2CF-ED3E-044F-9FAD-8626562F3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34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533C-200C-3A48-9243-DB54B985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9DDC9-814B-914C-8255-6918BF383BB1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B59E-EF3B-8146-98B6-3061515B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C50A-1B99-1F46-977D-291853B8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68CB-86F0-314C-80E2-F1EA2A866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63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D04B-DC5F-D746-A478-9454F580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1E16-13DF-164C-AA0C-736371C80108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F0C2-6CE1-B440-B596-D6048F03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ECB6-7B48-8649-977E-843FCC83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4D6B-27DA-2747-96C6-1D3D1320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10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84861-91DD-0046-A685-BF464062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7596-FF2C-1846-A330-487EC99D897D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9B987-747C-C94F-A51D-9B1B2A30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AE45-B031-4F49-9130-E9383B09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1F0F-F9A0-EC4C-83F6-29A0FCAB49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0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9A945-CB1A-3C47-B421-94A6ECAA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83A0-52E2-9647-91BE-5E97244506E6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E8C8B-A1A3-934D-B4A8-4F0A312B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35CFC-F567-8442-AEEF-18A1E456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155E-7C06-1443-B237-C8163AB71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50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4E3B9B-4FD7-6948-A198-7F95DB97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DBC9-DFD1-8849-9E86-57A35A25443E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59C33E-C163-8F48-BAEF-DE2DC95C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D04F15-C1FF-294B-AF69-95086518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10585-EF78-334A-8201-F425BCF9B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64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588ECD-5F33-A04B-B44B-C6B4746D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1F65-CBC4-F447-884D-C1303C8DA378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3988F4-69F4-2741-9CE3-564F8DA6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5BDF98-2AE4-BB41-A911-9FCF1102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87303-80DA-C04D-B687-5BF241D4C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27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691AB29-B4CE-9542-91E4-9DD0EF0C3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C64E7-8B7B-364F-995C-CB5EE981C174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D5CBB7-9210-4B49-9CCF-41B85C84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8EE10C-C2E2-6A4E-9E36-DCE8ACBF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002-3A69-AA40-9161-4200CB998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32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7E1689-8729-D746-86EE-5536DDF8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6DD5-5E7C-2B40-BE94-C06B2D650292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8FD051-43BE-BE45-9C45-92B286C7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4E3751-DD4E-A342-9B65-26C6FF4E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005DB-EC1E-4B40-A5D1-10E1EBB04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56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36FB53-8035-9E43-A67D-62A8FDC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C600-33A1-2E4D-8B8D-2AD4D44CB377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8449D2-499A-3248-A3AD-CB700CE9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FBE51C-02C1-5544-9744-1F8DAF1C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62A0-06EE-2145-A45B-015CADC33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4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ABA651-2943-8045-A1B6-62AA9FE1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A7B33-8017-1B44-9BC5-36075BA758E4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188D2C-8071-1641-AF85-1E3C0052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1C2346-9F81-9F4A-B96D-E0A4E292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EEE2-CC8A-A449-AD40-1139E73EB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99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C2EF2A5-4F31-EA46-B50E-07AAAF6318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4939347-A05E-6A45-A4BE-541B666DA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3E8A2-8AB8-9C4B-B5C9-A7D3077C3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89D26D-BA14-424D-B614-D1543C06CAAA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A2F41-B0B9-4D48-A224-FE937181A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A47E-BF4E-784B-A2F5-1F68F8504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7A5175-E52A-2D4F-8603-5B9C12553C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-01-001.jpg">
            <a:extLst>
              <a:ext uri="{FF2B5EF4-FFF2-40B4-BE49-F238E27FC236}">
                <a16:creationId xmlns:a16="http://schemas.microsoft.com/office/drawing/2014/main" id="{FDAB9FAE-8C62-B441-9DAD-02849D369D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SynchSlideNum" hidden="1">
            <a:extLst>
              <a:ext uri="{FF2B5EF4-FFF2-40B4-BE49-F238E27FC236}">
                <a16:creationId xmlns:a16="http://schemas.microsoft.com/office/drawing/2014/main" id="{703DE9BE-29E6-DE41-AD65-9C2A76488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</a:t>
            </a:r>
          </a:p>
        </p:txBody>
      </p:sp>
      <p:sp>
        <p:nvSpPr>
          <p:cNvPr id="14339" name="SynchSlideName" hidden="1">
            <a:extLst>
              <a:ext uri="{FF2B5EF4-FFF2-40B4-BE49-F238E27FC236}">
                <a16:creationId xmlns:a16="http://schemas.microsoft.com/office/drawing/2014/main" id="{5AA33508-2F73-BA46-AB89-8CB9718C2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P-01-Hope\P-01-001.jpg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4B10C-4545-2C4D-A31A-EBD37B3C0F4B}"/>
              </a:ext>
            </a:extLst>
          </p:cNvPr>
          <p:cNvSpPr txBox="1"/>
          <p:nvPr/>
        </p:nvSpPr>
        <p:spPr>
          <a:xfrm>
            <a:off x="-14695" y="4495800"/>
            <a:ext cx="9158695" cy="161582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  <a:ea typeface="Batang" pitchFamily="18" charset="-127"/>
                <a:cs typeface="Arial" charset="0"/>
              </a:rPr>
              <a:t>НАПОЛНЕННАЯ БЛАГОДАТЬЮ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  <a:ea typeface="Batang" pitchFamily="18" charset="-127"/>
                <a:cs typeface="Arial" charset="0"/>
              </a:rPr>
              <a:t>ВЕСТЬ НАДЕЖДЫ для ПОСЛЕДНЕГО ВРЕМЕНИ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I-09-003w">
            <a:extLst>
              <a:ext uri="{FF2B5EF4-FFF2-40B4-BE49-F238E27FC236}">
                <a16:creationId xmlns:a16="http://schemas.microsoft.com/office/drawing/2014/main" id="{D486269A-130B-E346-9B48-1B2DCCBA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ABD0A-79ED-F54C-9C17-F04BE4FF7222}"/>
              </a:ext>
            </a:extLst>
          </p:cNvPr>
          <p:cNvSpPr txBox="1"/>
          <p:nvPr/>
        </p:nvSpPr>
        <p:spPr>
          <a:xfrm>
            <a:off x="990601" y="762000"/>
            <a:ext cx="4343399" cy="4662815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…и говорил он громким голосом: убойтесь Бога и воздайте Ему славу, ибо наступил час суда Его,…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K-11-016l">
            <a:extLst>
              <a:ext uri="{FF2B5EF4-FFF2-40B4-BE49-F238E27FC236}">
                <a16:creationId xmlns:a16="http://schemas.microsoft.com/office/drawing/2014/main" id="{155F4D3A-5498-6E4B-BBE0-9A86471F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6F63E-A05A-AB40-BDE1-9ED39428FD09}"/>
              </a:ext>
            </a:extLst>
          </p:cNvPr>
          <p:cNvSpPr txBox="1"/>
          <p:nvPr/>
        </p:nvSpPr>
        <p:spPr>
          <a:xfrm>
            <a:off x="990601" y="762000"/>
            <a:ext cx="4114799" cy="4185761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…и поклонитесь Сотворившему небо и землю, и море и источники вод».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I-09-003t">
            <a:extLst>
              <a:ext uri="{FF2B5EF4-FFF2-40B4-BE49-F238E27FC236}">
                <a16:creationId xmlns:a16="http://schemas.microsoft.com/office/drawing/2014/main" id="{E516BDA7-93CB-2C46-BEED-8A4AD9E9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I-09-003u">
            <a:extLst>
              <a:ext uri="{FF2B5EF4-FFF2-40B4-BE49-F238E27FC236}">
                <a16:creationId xmlns:a16="http://schemas.microsoft.com/office/drawing/2014/main" id="{10E9EEEE-2869-8C4E-B967-6A0F362D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83D71-9885-324D-91A2-80090A99FBED}"/>
              </a:ext>
            </a:extLst>
          </p:cNvPr>
          <p:cNvSpPr txBox="1"/>
          <p:nvPr/>
        </p:nvSpPr>
        <p:spPr>
          <a:xfrm>
            <a:off x="838201" y="762000"/>
            <a:ext cx="4495799" cy="4154984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«И увидел я другого Ангела, летящего по средине неба, который имел вечное Евангелие…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I-09-003v">
            <a:extLst>
              <a:ext uri="{FF2B5EF4-FFF2-40B4-BE49-F238E27FC236}">
                <a16:creationId xmlns:a16="http://schemas.microsoft.com/office/drawing/2014/main" id="{A7738C5D-AD57-BC43-B724-76E55660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CA7D3-CA03-C541-9750-3DA9FA26383C}"/>
              </a:ext>
            </a:extLst>
          </p:cNvPr>
          <p:cNvSpPr txBox="1"/>
          <p:nvPr/>
        </p:nvSpPr>
        <p:spPr>
          <a:xfrm>
            <a:off x="990600" y="671185"/>
            <a:ext cx="4343400" cy="4662815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…чтобы благовествовать живущим на земле и всякому племени и колену, и языку и народу…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P-01-020.jpg">
            <a:extLst>
              <a:ext uri="{FF2B5EF4-FFF2-40B4-BE49-F238E27FC236}">
                <a16:creationId xmlns:a16="http://schemas.microsoft.com/office/drawing/2014/main" id="{9BFE0E95-A431-6443-B6F5-4DE0FEB0BA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ynchSlideNum" hidden="1">
            <a:extLst>
              <a:ext uri="{FF2B5EF4-FFF2-40B4-BE49-F238E27FC236}">
                <a16:creationId xmlns:a16="http://schemas.microsoft.com/office/drawing/2014/main" id="{309C3572-57D3-9449-AB07-4B09E933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20</a:t>
            </a:r>
          </a:p>
        </p:txBody>
      </p:sp>
      <p:sp>
        <p:nvSpPr>
          <p:cNvPr id="35843" name="SynchSlideName" hidden="1">
            <a:extLst>
              <a:ext uri="{FF2B5EF4-FFF2-40B4-BE49-F238E27FC236}">
                <a16:creationId xmlns:a16="http://schemas.microsoft.com/office/drawing/2014/main" id="{E3CB81D3-0EAC-8C40-BFD0-135271DC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P-01-Hope\P-01-020.jpg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8E8C8-650A-6E43-B923-6290A4FE1D98}"/>
              </a:ext>
            </a:extLst>
          </p:cNvPr>
          <p:cNvSpPr txBox="1"/>
          <p:nvPr/>
        </p:nvSpPr>
        <p:spPr>
          <a:xfrm>
            <a:off x="685800" y="780395"/>
            <a:ext cx="3352800" cy="646331"/>
          </a:xfrm>
          <a:prstGeom prst="rect">
            <a:avLst/>
          </a:prstGeom>
          <a:solidFill>
            <a:srgbClr val="017CE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Весть: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D5535-EC2A-7C44-84A9-87890DA615F5}"/>
              </a:ext>
            </a:extLst>
          </p:cNvPr>
          <p:cNvSpPr/>
          <p:nvPr/>
        </p:nvSpPr>
        <p:spPr>
          <a:xfrm>
            <a:off x="685800" y="1704536"/>
            <a:ext cx="4724400" cy="1046440"/>
          </a:xfrm>
          <a:prstGeom prst="rect">
            <a:avLst/>
          </a:prstGeom>
          <a:solidFill>
            <a:srgbClr val="008FFA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430338" indent="-1430338">
              <a:defRPr/>
            </a:pPr>
            <a:r>
              <a:rPr lang="ru-RU" sz="31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Срочная – ангел летит  по средине неба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27A2B9-6AF7-9546-B87E-2A610EA7B542}"/>
              </a:ext>
            </a:extLst>
          </p:cNvPr>
          <p:cNvSpPr/>
          <p:nvPr/>
        </p:nvSpPr>
        <p:spPr>
          <a:xfrm>
            <a:off x="685800" y="3175337"/>
            <a:ext cx="5638800" cy="1015663"/>
          </a:xfrm>
          <a:prstGeom prst="rect">
            <a:avLst/>
          </a:prstGeom>
          <a:solidFill>
            <a:srgbClr val="159B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608138" indent="-1608138">
              <a:defRPr/>
            </a:pPr>
            <a:r>
              <a:rPr lang="ru-RU" sz="30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Вечная – у ангела есть вечное евангелие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0CE05D-3995-204D-A8C7-15F408A8A37C}"/>
              </a:ext>
            </a:extLst>
          </p:cNvPr>
          <p:cNvSpPr/>
          <p:nvPr/>
        </p:nvSpPr>
        <p:spPr>
          <a:xfrm>
            <a:off x="685800" y="4572000"/>
            <a:ext cx="7391400" cy="1661993"/>
          </a:xfrm>
          <a:prstGeom prst="rect">
            <a:avLst/>
          </a:prstGeom>
          <a:solidFill>
            <a:srgbClr val="29A3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773363" indent="-2773363">
              <a:defRPr/>
            </a:pPr>
            <a:r>
              <a:rPr lang="ru-RU" sz="30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Универсальная – она провозглашается всякому 	племени и колену, и языку и народу</a:t>
            </a:r>
          </a:p>
          <a:p>
            <a:pPr marL="2773363" indent="-2773363">
              <a:defRPr/>
            </a:pPr>
            <a:endParaRPr lang="ru-RU" sz="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-01-020b.jpg">
            <a:extLst>
              <a:ext uri="{FF2B5EF4-FFF2-40B4-BE49-F238E27FC236}">
                <a16:creationId xmlns:a16="http://schemas.microsoft.com/office/drawing/2014/main" id="{C96E8DBC-E991-8048-B787-C9591838A4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SynchSlideNum" hidden="1">
            <a:extLst>
              <a:ext uri="{FF2B5EF4-FFF2-40B4-BE49-F238E27FC236}">
                <a16:creationId xmlns:a16="http://schemas.microsoft.com/office/drawing/2014/main" id="{5ACC8793-C9A8-3146-8BE7-61A38DE08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21</a:t>
            </a:r>
          </a:p>
        </p:txBody>
      </p:sp>
      <p:sp>
        <p:nvSpPr>
          <p:cNvPr id="36867" name="SynchSlideName" hidden="1">
            <a:extLst>
              <a:ext uri="{FF2B5EF4-FFF2-40B4-BE49-F238E27FC236}">
                <a16:creationId xmlns:a16="http://schemas.microsoft.com/office/drawing/2014/main" id="{F0E6C2E1-DAFA-6C4F-AB0D-A871534FC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P-01-Hope\P-01-020b.jpg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36E5F6-3A71-C544-B04E-B7A6FB9E1689}"/>
              </a:ext>
            </a:extLst>
          </p:cNvPr>
          <p:cNvSpPr txBox="1"/>
          <p:nvPr/>
        </p:nvSpPr>
        <p:spPr>
          <a:xfrm>
            <a:off x="1676400" y="457200"/>
            <a:ext cx="5904117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Вечное евангелие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9F579-7CEA-E843-A166-27CE90EDD38F}"/>
              </a:ext>
            </a:extLst>
          </p:cNvPr>
          <p:cNvSpPr txBox="1"/>
          <p:nvPr/>
        </p:nvSpPr>
        <p:spPr>
          <a:xfrm>
            <a:off x="1447800" y="4602540"/>
            <a:ext cx="6781800" cy="156966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rPr>
              <a:t>Фраза «вечное евангелие» </a:t>
            </a:r>
          </a:p>
          <a:p>
            <a:pPr algn="ctr">
              <a:defRPr/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rPr>
              <a:t>говорит о прошлом, </a:t>
            </a:r>
          </a:p>
          <a:p>
            <a:pPr algn="ctr">
              <a:defRPr/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rPr>
              <a:t>настоящем и будущем.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P-01-021.jpg">
            <a:extLst>
              <a:ext uri="{FF2B5EF4-FFF2-40B4-BE49-F238E27FC236}">
                <a16:creationId xmlns:a16="http://schemas.microsoft.com/office/drawing/2014/main" id="{494EB49D-3E1E-B644-8450-0273410347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SynchSlideNum" hidden="1">
            <a:extLst>
              <a:ext uri="{FF2B5EF4-FFF2-40B4-BE49-F238E27FC236}">
                <a16:creationId xmlns:a16="http://schemas.microsoft.com/office/drawing/2014/main" id="{B10610D6-5BBD-AC44-B7AC-CBB3C640E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22</a:t>
            </a:r>
          </a:p>
        </p:txBody>
      </p:sp>
      <p:sp>
        <p:nvSpPr>
          <p:cNvPr id="37891" name="SynchSlideName" hidden="1">
            <a:extLst>
              <a:ext uri="{FF2B5EF4-FFF2-40B4-BE49-F238E27FC236}">
                <a16:creationId xmlns:a16="http://schemas.microsoft.com/office/drawing/2014/main" id="{6CD999AC-D40E-EC4E-B265-32BB0339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P-01-Hope\P-01-021.jpg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84913-712B-DA45-B3F5-DA90AA0DBAC0}"/>
              </a:ext>
            </a:extLst>
          </p:cNvPr>
          <p:cNvSpPr txBox="1"/>
          <p:nvPr/>
        </p:nvSpPr>
        <p:spPr>
          <a:xfrm>
            <a:off x="2209800" y="1752600"/>
            <a:ext cx="5181600" cy="2308324"/>
          </a:xfrm>
          <a:prstGeom prst="rect">
            <a:avLst/>
          </a:prstGeom>
          <a:solidFill>
            <a:srgbClr val="96DC7A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i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«…Агнца, закланного </a:t>
            </a:r>
          </a:p>
          <a:p>
            <a:pPr algn="ctr">
              <a:defRPr/>
            </a:pPr>
            <a:r>
              <a:rPr lang="ru-RU" sz="3600" i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 создания мира».</a:t>
            </a:r>
          </a:p>
          <a:p>
            <a:pPr algn="ctr">
              <a:defRPr/>
            </a:pPr>
            <a:endParaRPr lang="ru-RU" sz="3600" i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13:8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-01-022.jpg">
            <a:extLst>
              <a:ext uri="{FF2B5EF4-FFF2-40B4-BE49-F238E27FC236}">
                <a16:creationId xmlns:a16="http://schemas.microsoft.com/office/drawing/2014/main" id="{AF95A72D-DFB3-434E-B83D-5DD7705657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SynchSlideNum" hidden="1">
            <a:extLst>
              <a:ext uri="{FF2B5EF4-FFF2-40B4-BE49-F238E27FC236}">
                <a16:creationId xmlns:a16="http://schemas.microsoft.com/office/drawing/2014/main" id="{6A3AF185-1403-614D-A20D-468A30DC5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23</a:t>
            </a:r>
          </a:p>
        </p:txBody>
      </p:sp>
      <p:sp>
        <p:nvSpPr>
          <p:cNvPr id="38915" name="SynchSlideName" hidden="1">
            <a:extLst>
              <a:ext uri="{FF2B5EF4-FFF2-40B4-BE49-F238E27FC236}">
                <a16:creationId xmlns:a16="http://schemas.microsoft.com/office/drawing/2014/main" id="{78C7916F-294C-D04D-B34C-CB95FB7B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P-01-Hope\P-01-022.jpg</a:t>
            </a:r>
          </a:p>
        </p:txBody>
      </p:sp>
      <p:sp>
        <p:nvSpPr>
          <p:cNvPr id="38916" name="Прямоугольник 1">
            <a:extLst>
              <a:ext uri="{FF2B5EF4-FFF2-40B4-BE49-F238E27FC236}">
                <a16:creationId xmlns:a16="http://schemas.microsoft.com/office/drawing/2014/main" id="{43F31CFE-3A54-614E-8F43-6DC11B22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2000"/>
            <a:ext cx="7620000" cy="550862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«План нашего искупления созрел гораздо раньше грехопадения Адама. Он был откровением “тайны, о которой от вечных времен было умолчано” (Римлянам 14:24). В нем раскрывались принципы, которые от века были основанием Божественного престола».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>
              <a:latin typeface="Franklin Gothic Demi" panose="020B0603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>
              <a:latin typeface="Franklin Gothic Demi" panose="020B0603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>
              <a:latin typeface="Franklin Gothic Demi" panose="020B06030201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>
                <a:latin typeface="Franklin Gothic Demi" panose="020B0603020102020204" pitchFamily="34" charset="0"/>
              </a:rPr>
              <a:t>Желание веков, с. 22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P-01-023.jpg">
            <a:extLst>
              <a:ext uri="{FF2B5EF4-FFF2-40B4-BE49-F238E27FC236}">
                <a16:creationId xmlns:a16="http://schemas.microsoft.com/office/drawing/2014/main" id="{85636017-E10A-604C-8201-761CFDE02D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SynchSlideNum" hidden="1">
            <a:extLst>
              <a:ext uri="{FF2B5EF4-FFF2-40B4-BE49-F238E27FC236}">
                <a16:creationId xmlns:a16="http://schemas.microsoft.com/office/drawing/2014/main" id="{57EC3368-24D8-754D-88F8-995CE5DE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24</a:t>
            </a:r>
          </a:p>
        </p:txBody>
      </p:sp>
      <p:sp>
        <p:nvSpPr>
          <p:cNvPr id="39939" name="SynchSlideName" hidden="1">
            <a:extLst>
              <a:ext uri="{FF2B5EF4-FFF2-40B4-BE49-F238E27FC236}">
                <a16:creationId xmlns:a16="http://schemas.microsoft.com/office/drawing/2014/main" id="{38EA012C-3D13-194E-A4CD-52613417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P-01-Hope\P-01-023.jpg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27EED-7290-6A40-AD43-FE396D37557A}"/>
              </a:ext>
            </a:extLst>
          </p:cNvPr>
          <p:cNvSpPr txBox="1"/>
          <p:nvPr/>
        </p:nvSpPr>
        <p:spPr>
          <a:xfrm>
            <a:off x="0" y="3541455"/>
            <a:ext cx="9144000" cy="255454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marL="530225">
              <a:defRPr/>
            </a:pPr>
            <a:r>
              <a:rPr lang="ru-RU" sz="3200" i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Для поколения, жаждущего настоящей, подлинной любви, это говорит Боге безусловной любви, Который пойдёт на всё, чтобы искупить нас, потому что Он хочет, чтобы мы были с ним навеки.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-01-019.jpg">
            <a:extLst>
              <a:ext uri="{FF2B5EF4-FFF2-40B4-BE49-F238E27FC236}">
                <a16:creationId xmlns:a16="http://schemas.microsoft.com/office/drawing/2014/main" id="{01C49794-E3E2-5F48-A597-50BA1FD11F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SynchSlideNum" hidden="1">
            <a:extLst>
              <a:ext uri="{FF2B5EF4-FFF2-40B4-BE49-F238E27FC236}">
                <a16:creationId xmlns:a16="http://schemas.microsoft.com/office/drawing/2014/main" id="{36528E65-B4A8-B94A-8492-2F33B416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19</a:t>
            </a:r>
          </a:p>
        </p:txBody>
      </p:sp>
      <p:sp>
        <p:nvSpPr>
          <p:cNvPr id="15363" name="SynchSlideName" hidden="1">
            <a:extLst>
              <a:ext uri="{FF2B5EF4-FFF2-40B4-BE49-F238E27FC236}">
                <a16:creationId xmlns:a16="http://schemas.microsoft.com/office/drawing/2014/main" id="{3270D151-EFDC-7A48-A1D0-128806393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P-01-Hope\P-01-019.jpg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78D66-2754-B149-AE9C-A0EDFD88B622}"/>
              </a:ext>
            </a:extLst>
          </p:cNvPr>
          <p:cNvSpPr txBox="1"/>
          <p:nvPr/>
        </p:nvSpPr>
        <p:spPr>
          <a:xfrm>
            <a:off x="1295400" y="672405"/>
            <a:ext cx="6486386" cy="1384995"/>
          </a:xfrm>
          <a:prstGeom prst="rect">
            <a:avLst/>
          </a:prstGeom>
          <a:solidFill>
            <a:srgbClr val="0078A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2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Demi" pitchFamily="34" charset="0"/>
                <a:ea typeface="Arial Unicode MS" pitchFamily="34" charset="-128"/>
              </a:rPr>
              <a:t>Откровение вести последнего времени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4CC95-74A5-8C47-BC13-DE3F91938270}"/>
              </a:ext>
            </a:extLst>
          </p:cNvPr>
          <p:cNvSpPr txBox="1"/>
          <p:nvPr/>
        </p:nvSpPr>
        <p:spPr>
          <a:xfrm>
            <a:off x="864895" y="3723382"/>
            <a:ext cx="7414209" cy="1077218"/>
          </a:xfrm>
          <a:prstGeom prst="rect">
            <a:avLst/>
          </a:prstGeom>
          <a:solidFill>
            <a:srgbClr val="0078A2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Demi" pitchFamily="34" charset="0"/>
              </a:rPr>
              <a:t>Последнее послание милосердия Бога </a:t>
            </a:r>
          </a:p>
          <a:p>
            <a:pPr algn="ctr">
              <a:defRPr/>
            </a:pPr>
            <a:r>
              <a:rPr lang="ru-RU" sz="32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ranklin Gothic Demi" pitchFamily="34" charset="0"/>
              </a:rPr>
              <a:t>погибающему миру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P-01-017.jpg">
            <a:extLst>
              <a:ext uri="{FF2B5EF4-FFF2-40B4-BE49-F238E27FC236}">
                <a16:creationId xmlns:a16="http://schemas.microsoft.com/office/drawing/2014/main" id="{D59D0586-6393-874C-AB56-84F990DA1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SynchSlideNum" hidden="1">
            <a:extLst>
              <a:ext uri="{FF2B5EF4-FFF2-40B4-BE49-F238E27FC236}">
                <a16:creationId xmlns:a16="http://schemas.microsoft.com/office/drawing/2014/main" id="{73B45262-AA01-9744-8BA5-1BAE6DA5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17</a:t>
            </a:r>
          </a:p>
        </p:txBody>
      </p:sp>
      <p:sp>
        <p:nvSpPr>
          <p:cNvPr id="40963" name="SynchSlideName" hidden="1">
            <a:extLst>
              <a:ext uri="{FF2B5EF4-FFF2-40B4-BE49-F238E27FC236}">
                <a16:creationId xmlns:a16="http://schemas.microsoft.com/office/drawing/2014/main" id="{DF048ECA-3356-5A47-8AC5-8A1D1DA7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P-01-Hope\P-01-017.jpg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B6CAAE-1A09-FE4F-9B7A-61054AF62BD2}"/>
              </a:ext>
            </a:extLst>
          </p:cNvPr>
          <p:cNvSpPr txBox="1"/>
          <p:nvPr/>
        </p:nvSpPr>
        <p:spPr>
          <a:xfrm>
            <a:off x="705899" y="4572000"/>
            <a:ext cx="7717946" cy="1569660"/>
          </a:xfrm>
          <a:prstGeom prst="rect">
            <a:avLst/>
          </a:prstGeom>
          <a:solidFill>
            <a:srgbClr val="96DC7A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Благодать прощает наше прошлое,</a:t>
            </a:r>
          </a:p>
          <a:p>
            <a:pPr algn="ctr">
              <a:defRPr/>
            </a:pPr>
            <a:r>
              <a:rPr lang="ru-RU" sz="32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открывает двери нашему настоящему и</a:t>
            </a:r>
          </a:p>
          <a:p>
            <a:pPr algn="ctr">
              <a:defRPr/>
            </a:pPr>
            <a:r>
              <a:rPr lang="ru-RU" sz="3200" i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даёт надежду на наше будущее.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P-01-018.jpg">
            <a:extLst>
              <a:ext uri="{FF2B5EF4-FFF2-40B4-BE49-F238E27FC236}">
                <a16:creationId xmlns:a16="http://schemas.microsoft.com/office/drawing/2014/main" id="{CE78896A-E9BB-F047-BC9C-8D648237DF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SynchSlideNum" hidden="1">
            <a:extLst>
              <a:ext uri="{FF2B5EF4-FFF2-40B4-BE49-F238E27FC236}">
                <a16:creationId xmlns:a16="http://schemas.microsoft.com/office/drawing/2014/main" id="{6B7D7BF8-65ED-9443-902C-50FF89616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18</a:t>
            </a:r>
          </a:p>
        </p:txBody>
      </p:sp>
      <p:sp>
        <p:nvSpPr>
          <p:cNvPr id="41987" name="SynchSlideName" hidden="1">
            <a:extLst>
              <a:ext uri="{FF2B5EF4-FFF2-40B4-BE49-F238E27FC236}">
                <a16:creationId xmlns:a16="http://schemas.microsoft.com/office/drawing/2014/main" id="{D62CADE9-FB8F-1147-BA15-97567D84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P-01-Hope\P-01-018.jpg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BD0EC-B103-C14A-9821-C74372645657}"/>
              </a:ext>
            </a:extLst>
          </p:cNvPr>
          <p:cNvSpPr txBox="1"/>
          <p:nvPr/>
        </p:nvSpPr>
        <p:spPr>
          <a:xfrm>
            <a:off x="228600" y="2940546"/>
            <a:ext cx="8610600" cy="32316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400" i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Во Христе мы свободны от наказания за грех и его власти, и однажды совсем скоро мы будет свободны от присутствия греха. Это весть полная надежды и благодати, которая находится в последней книге Библии – Откровении.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-01-024.jpg">
            <a:extLst>
              <a:ext uri="{FF2B5EF4-FFF2-40B4-BE49-F238E27FC236}">
                <a16:creationId xmlns:a16="http://schemas.microsoft.com/office/drawing/2014/main" id="{024AB578-96B9-3C43-9B6D-48FF2AD1C6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SynchSlideNum" hidden="1">
            <a:extLst>
              <a:ext uri="{FF2B5EF4-FFF2-40B4-BE49-F238E27FC236}">
                <a16:creationId xmlns:a16="http://schemas.microsoft.com/office/drawing/2014/main" id="{31DA9875-8F22-D648-930F-50120C516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25</a:t>
            </a:r>
          </a:p>
        </p:txBody>
      </p:sp>
      <p:sp>
        <p:nvSpPr>
          <p:cNvPr id="43011" name="SynchSlideName" hidden="1">
            <a:extLst>
              <a:ext uri="{FF2B5EF4-FFF2-40B4-BE49-F238E27FC236}">
                <a16:creationId xmlns:a16="http://schemas.microsoft.com/office/drawing/2014/main" id="{52C63EF6-1102-EC43-9D2D-C5D917518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P-01-Hope\P-01-024.jpg</a:t>
            </a:r>
          </a:p>
        </p:txBody>
      </p:sp>
      <p:sp>
        <p:nvSpPr>
          <p:cNvPr id="43012" name="TextBox 1">
            <a:extLst>
              <a:ext uri="{FF2B5EF4-FFF2-40B4-BE49-F238E27FC236}">
                <a16:creationId xmlns:a16="http://schemas.microsoft.com/office/drawing/2014/main" id="{AE2E2FE1-13AC-DE48-890D-F453F7EB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141663"/>
            <a:ext cx="7696200" cy="29543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100" i="1">
                <a:solidFill>
                  <a:schemeClr val="bg1"/>
                </a:solidFill>
                <a:latin typeface="Franklin Gothic Demi" panose="020B0603020102020204" pitchFamily="34" charset="0"/>
              </a:rPr>
              <a:t>«Вечное евангелие» говорит не только о прошлом и настоящем, оно также является основой будущего с надеждой. Оно говорит о вечной жизни с Тем, Чьё сердце жаждет быть с нами вечно.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3100" i="1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-01-025.jpg">
            <a:extLst>
              <a:ext uri="{FF2B5EF4-FFF2-40B4-BE49-F238E27FC236}">
                <a16:creationId xmlns:a16="http://schemas.microsoft.com/office/drawing/2014/main" id="{9759D7C1-BF7B-3E42-A650-F7B2D29153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ynchSlideNum" hidden="1">
            <a:extLst>
              <a:ext uri="{FF2B5EF4-FFF2-40B4-BE49-F238E27FC236}">
                <a16:creationId xmlns:a16="http://schemas.microsoft.com/office/drawing/2014/main" id="{57C7B6FD-B6D7-C44E-8326-3D6D81F53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26</a:t>
            </a:r>
          </a:p>
        </p:txBody>
      </p:sp>
      <p:sp>
        <p:nvSpPr>
          <p:cNvPr id="44035" name="SynchSlideName" hidden="1">
            <a:extLst>
              <a:ext uri="{FF2B5EF4-FFF2-40B4-BE49-F238E27FC236}">
                <a16:creationId xmlns:a16="http://schemas.microsoft.com/office/drawing/2014/main" id="{F92980D4-0BCF-2E4A-8D05-D9ABE076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P-01-Hope\P-01-025.jpg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5947C7BB-F042-494B-80EE-00AA7159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19200"/>
            <a:ext cx="6781800" cy="7080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>
                <a:latin typeface="Franklin Gothic Demi" panose="020B0603020102020204" pitchFamily="34" charset="0"/>
              </a:rPr>
              <a:t>ПО ВСЕМУ МИРУ</a:t>
            </a:r>
          </a:p>
        </p:txBody>
      </p:sp>
      <p:sp>
        <p:nvSpPr>
          <p:cNvPr id="44037" name="TextBox 2">
            <a:extLst>
              <a:ext uri="{FF2B5EF4-FFF2-40B4-BE49-F238E27FC236}">
                <a16:creationId xmlns:a16="http://schemas.microsoft.com/office/drawing/2014/main" id="{147A2B89-854D-974F-AFCD-BF1B7B11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72000"/>
            <a:ext cx="8001000" cy="17541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i="1">
                <a:latin typeface="Franklin Gothic Demi" panose="020B0603020102020204" pitchFamily="34" charset="0"/>
              </a:rPr>
              <a:t>Эта миссия так велика, так величественна, так важна и так понятна, что она всё поглощает.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-01-026.jpg">
            <a:extLst>
              <a:ext uri="{FF2B5EF4-FFF2-40B4-BE49-F238E27FC236}">
                <a16:creationId xmlns:a16="http://schemas.microsoft.com/office/drawing/2014/main" id="{DDC66D34-13D0-F847-BC67-F48A829054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SynchSlideNum" hidden="1">
            <a:extLst>
              <a:ext uri="{FF2B5EF4-FFF2-40B4-BE49-F238E27FC236}">
                <a16:creationId xmlns:a16="http://schemas.microsoft.com/office/drawing/2014/main" id="{65964E48-7732-6648-82E4-6DEB9AAF6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27</a:t>
            </a:r>
          </a:p>
        </p:txBody>
      </p:sp>
      <p:sp>
        <p:nvSpPr>
          <p:cNvPr id="45059" name="SynchSlideName" hidden="1">
            <a:extLst>
              <a:ext uri="{FF2B5EF4-FFF2-40B4-BE49-F238E27FC236}">
                <a16:creationId xmlns:a16="http://schemas.microsoft.com/office/drawing/2014/main" id="{093321AB-D47F-2A47-8352-37AE5D054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P-01-Hope\P-01-026.jpg</a:t>
            </a:r>
          </a:p>
        </p:txBody>
      </p:sp>
      <p:sp>
        <p:nvSpPr>
          <p:cNvPr id="45060" name="TextBox 1">
            <a:extLst>
              <a:ext uri="{FF2B5EF4-FFF2-40B4-BE49-F238E27FC236}">
                <a16:creationId xmlns:a16="http://schemas.microsoft.com/office/drawing/2014/main" id="{0495111B-7A03-2645-8E84-27D4E0EE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00400"/>
            <a:ext cx="762000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i="1">
                <a:latin typeface="Franklin Gothic Demi" panose="020B0603020102020204" pitchFamily="34" charset="0"/>
              </a:rPr>
              <a:t>Это поручение требует всех наших усилий и полного посвящения. Оно ведёт от нашей зацикленности на себе к огромному желанию служить Христу.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2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-01-027.jpg">
            <a:extLst>
              <a:ext uri="{FF2B5EF4-FFF2-40B4-BE49-F238E27FC236}">
                <a16:creationId xmlns:a16="http://schemas.microsoft.com/office/drawing/2014/main" id="{4220986F-0A9F-6744-ADA7-4A8A1C6CE5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SynchSlideNum" hidden="1">
            <a:extLst>
              <a:ext uri="{FF2B5EF4-FFF2-40B4-BE49-F238E27FC236}">
                <a16:creationId xmlns:a16="http://schemas.microsoft.com/office/drawing/2014/main" id="{F6920FED-F66A-1D4A-B8CA-06030F8E0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28</a:t>
            </a:r>
          </a:p>
        </p:txBody>
      </p:sp>
      <p:sp>
        <p:nvSpPr>
          <p:cNvPr id="46083" name="SynchSlideName" hidden="1">
            <a:extLst>
              <a:ext uri="{FF2B5EF4-FFF2-40B4-BE49-F238E27FC236}">
                <a16:creationId xmlns:a16="http://schemas.microsoft.com/office/drawing/2014/main" id="{2DDBEA21-B8A3-DD4E-9315-CAB3ABCCF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P-01-Hope\P-01-027.jpg</a:t>
            </a:r>
          </a:p>
        </p:txBody>
      </p:sp>
      <p:sp>
        <p:nvSpPr>
          <p:cNvPr id="46084" name="TextBox 1">
            <a:extLst>
              <a:ext uri="{FF2B5EF4-FFF2-40B4-BE49-F238E27FC236}">
                <a16:creationId xmlns:a16="http://schemas.microsoft.com/office/drawing/2014/main" id="{7533533D-9597-E34D-9478-3E47CEA6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762000"/>
            <a:ext cx="4078287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i="1">
                <a:latin typeface="Franklin Gothic Demi" panose="020B0603020102020204" pitchFamily="34" charset="0"/>
              </a:rPr>
              <a:t>Поиск большего,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b="1" i="1">
                <a:latin typeface="Franklin Gothic Demi" panose="020B0603020102020204" pitchFamily="34" charset="0"/>
              </a:rPr>
              <a:t>Пол Дэвид Трип</a:t>
            </a:r>
          </a:p>
        </p:txBody>
      </p:sp>
      <p:sp>
        <p:nvSpPr>
          <p:cNvPr id="46085" name="TextBox 1">
            <a:extLst>
              <a:ext uri="{FF2B5EF4-FFF2-40B4-BE49-F238E27FC236}">
                <a16:creationId xmlns:a16="http://schemas.microsoft.com/office/drawing/2014/main" id="{3BF7FDED-9DC1-7B4D-905F-FBCC889B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057400"/>
            <a:ext cx="8077200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000" i="1">
                <a:latin typeface="Franklin Gothic Demi" panose="020B0603020102020204" pitchFamily="34" charset="0"/>
              </a:rPr>
              <a:t>«Человеческие существа были созданы, чтобы быть частью чего-то большего, чем их собственные жизни. Грех вынуждает ограничить наши жизни просто до размеров наших жизней. Благодать Христа дана, чтобы освободить нас от клаустрофобии, которая ограничивает наше собственное маленькое эгоистическое царство…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-01-028.jpg">
            <a:extLst>
              <a:ext uri="{FF2B5EF4-FFF2-40B4-BE49-F238E27FC236}">
                <a16:creationId xmlns:a16="http://schemas.microsoft.com/office/drawing/2014/main" id="{489B1CE1-5790-9D4F-9E3F-DEAA1AEC10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SynchSlideNum" hidden="1">
            <a:extLst>
              <a:ext uri="{FF2B5EF4-FFF2-40B4-BE49-F238E27FC236}">
                <a16:creationId xmlns:a16="http://schemas.microsoft.com/office/drawing/2014/main" id="{B2522FFF-3D05-8E4E-AB9C-BE93AE765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29</a:t>
            </a:r>
          </a:p>
        </p:txBody>
      </p:sp>
      <p:sp>
        <p:nvSpPr>
          <p:cNvPr id="47107" name="SynchSlideName" hidden="1">
            <a:extLst>
              <a:ext uri="{FF2B5EF4-FFF2-40B4-BE49-F238E27FC236}">
                <a16:creationId xmlns:a16="http://schemas.microsoft.com/office/drawing/2014/main" id="{99AA6FAF-3A80-2C43-8E6A-9006C43DF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P-01-Hope\P-01-028.jpg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80EA8-C51E-6C4B-9D4A-3E745901DA1D}"/>
              </a:ext>
            </a:extLst>
          </p:cNvPr>
          <p:cNvSpPr txBox="1"/>
          <p:nvPr/>
        </p:nvSpPr>
        <p:spPr>
          <a:xfrm>
            <a:off x="609600" y="990600"/>
            <a:ext cx="7696200" cy="4786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050" i="1" dirty="0">
                <a:latin typeface="Franklin Gothic Demi" pitchFamily="34" charset="0"/>
                <a:cs typeface="Arial" charset="0"/>
              </a:rPr>
              <a:t>…и сделать нас свободными, чтобы жить для вечных целей и радости Царства Бога. Мы живём в культуре, которая установила сосредоточенность на себе и личные права. Если вы посмотрите вокруг, то ясно увидите, что мы нуждаемся в освобождении от самих себя. Такие вещи, как долги, зависимости, ожирение, развод и </a:t>
            </a:r>
            <a:r>
              <a:rPr lang="ru-RU" sz="3050" i="1" dirty="0" err="1">
                <a:latin typeface="Franklin Gothic Demi" pitchFamily="34" charset="0"/>
                <a:cs typeface="Arial" charset="0"/>
              </a:rPr>
              <a:t>др</a:t>
            </a:r>
            <a:r>
              <a:rPr lang="ru-RU" sz="3050" i="1" dirty="0">
                <a:latin typeface="Franklin Gothic Demi" pitchFamily="34" charset="0"/>
                <a:cs typeface="Arial" charset="0"/>
              </a:rPr>
              <a:t>…</a:t>
            </a:r>
          </a:p>
          <a:p>
            <a:pPr>
              <a:defRPr/>
            </a:pPr>
            <a:endParaRPr lang="ru-RU" sz="3050" i="1" dirty="0"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P-01-029.jpg">
            <a:extLst>
              <a:ext uri="{FF2B5EF4-FFF2-40B4-BE49-F238E27FC236}">
                <a16:creationId xmlns:a16="http://schemas.microsoft.com/office/drawing/2014/main" id="{7848663F-8D5F-C34A-B4C8-635B972390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SynchSlideNum" hidden="1">
            <a:extLst>
              <a:ext uri="{FF2B5EF4-FFF2-40B4-BE49-F238E27FC236}">
                <a16:creationId xmlns:a16="http://schemas.microsoft.com/office/drawing/2014/main" id="{3F9A540B-6E2E-A644-B19A-18CFD96B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30</a:t>
            </a:r>
          </a:p>
        </p:txBody>
      </p:sp>
      <p:sp>
        <p:nvSpPr>
          <p:cNvPr id="48131" name="SynchSlideName" hidden="1">
            <a:extLst>
              <a:ext uri="{FF2B5EF4-FFF2-40B4-BE49-F238E27FC236}">
                <a16:creationId xmlns:a16="http://schemas.microsoft.com/office/drawing/2014/main" id="{7A0E3421-65F4-1E46-8FA2-AA8F265CD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P-01-Hope\P-01-029.jpg</a:t>
            </a:r>
          </a:p>
        </p:txBody>
      </p:sp>
      <p:sp>
        <p:nvSpPr>
          <p:cNvPr id="48132" name="TextBox 4">
            <a:extLst>
              <a:ext uri="{FF2B5EF4-FFF2-40B4-BE49-F238E27FC236}">
                <a16:creationId xmlns:a16="http://schemas.microsoft.com/office/drawing/2014/main" id="{C46572DB-609B-9B4F-A5A1-ECE5DDEB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7848600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…являются плодами культуры, сосредоточенной на себе, в чём мы ищем смысл и не находим. Свобода состоит в том, чтобы найти в жизни что-то большее, чем просто себя… Это определённо означает жить для славы Божьей и успеха Его дела для мира, который Он создал».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P-01-030.jpg">
            <a:extLst>
              <a:ext uri="{FF2B5EF4-FFF2-40B4-BE49-F238E27FC236}">
                <a16:creationId xmlns:a16="http://schemas.microsoft.com/office/drawing/2014/main" id="{33808310-EB1E-614B-AAE6-12DB286E6A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SynchSlideNum" hidden="1">
            <a:extLst>
              <a:ext uri="{FF2B5EF4-FFF2-40B4-BE49-F238E27FC236}">
                <a16:creationId xmlns:a16="http://schemas.microsoft.com/office/drawing/2014/main" id="{54CBF8E2-48F5-CB43-86AE-393424A07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31</a:t>
            </a:r>
          </a:p>
        </p:txBody>
      </p:sp>
      <p:sp>
        <p:nvSpPr>
          <p:cNvPr id="49155" name="SynchSlideName" hidden="1">
            <a:extLst>
              <a:ext uri="{FF2B5EF4-FFF2-40B4-BE49-F238E27FC236}">
                <a16:creationId xmlns:a16="http://schemas.microsoft.com/office/drawing/2014/main" id="{248D8E6F-58E0-BD43-8A93-4F83595F6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P-01-Hope\P-01-030.jpg</a:t>
            </a:r>
          </a:p>
        </p:txBody>
      </p:sp>
      <p:sp>
        <p:nvSpPr>
          <p:cNvPr id="49156" name="TextBox 1">
            <a:extLst>
              <a:ext uri="{FF2B5EF4-FFF2-40B4-BE49-F238E27FC236}">
                <a16:creationId xmlns:a16="http://schemas.microsoft.com/office/drawing/2014/main" id="{E6B7AD77-0E6E-C34B-BB25-93E1AA794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467600" cy="4524375"/>
          </a:xfrm>
          <a:prstGeom prst="rect">
            <a:avLst/>
          </a:prstGeom>
          <a:solidFill>
            <a:srgbClr val="004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100" i="1">
                <a:latin typeface="Franklin Gothic Demi" panose="020B0603020102020204" pitchFamily="34" charset="0"/>
              </a:rPr>
              <a:t>Нет ничего более вдохновляющего и приносящего удовлетворение и более полезного, чем быть частью божественного движения, воздвигнутого по провидению Бога для выполнения задания гораздо большего, чем любой человек смог бы осуществить своими собственными силами.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P-01-031.jpg">
            <a:extLst>
              <a:ext uri="{FF2B5EF4-FFF2-40B4-BE49-F238E27FC236}">
                <a16:creationId xmlns:a16="http://schemas.microsoft.com/office/drawing/2014/main" id="{3A3E8E9F-AA9D-BE43-850C-3F1866BDA2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SynchSlideNum" hidden="1">
            <a:extLst>
              <a:ext uri="{FF2B5EF4-FFF2-40B4-BE49-F238E27FC236}">
                <a16:creationId xmlns:a16="http://schemas.microsoft.com/office/drawing/2014/main" id="{972A6DDE-CCAB-0645-B1F9-F0592AF62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32</a:t>
            </a:r>
          </a:p>
        </p:txBody>
      </p:sp>
      <p:sp>
        <p:nvSpPr>
          <p:cNvPr id="50179" name="SynchSlideName" hidden="1">
            <a:extLst>
              <a:ext uri="{FF2B5EF4-FFF2-40B4-BE49-F238E27FC236}">
                <a16:creationId xmlns:a16="http://schemas.microsoft.com/office/drawing/2014/main" id="{3D80F875-F719-7545-88DE-CCE9CF732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P-01-Hope\P-01-031.jpg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DDCAF8-E3A8-0944-AA73-B4A8DEC1D761}"/>
              </a:ext>
            </a:extLst>
          </p:cNvPr>
          <p:cNvSpPr txBox="1"/>
          <p:nvPr/>
        </p:nvSpPr>
        <p:spPr>
          <a:xfrm>
            <a:off x="1219200" y="838200"/>
            <a:ext cx="3124200" cy="584775"/>
          </a:xfrm>
          <a:prstGeom prst="rect">
            <a:avLst/>
          </a:prstGeom>
          <a:solidFill>
            <a:srgbClr val="00407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Матфея 24:14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A6A94-3864-C941-B44B-A141161747B9}"/>
              </a:ext>
            </a:extLst>
          </p:cNvPr>
          <p:cNvSpPr txBox="1"/>
          <p:nvPr/>
        </p:nvSpPr>
        <p:spPr>
          <a:xfrm>
            <a:off x="1066800" y="1676400"/>
            <a:ext cx="6781800" cy="2062103"/>
          </a:xfrm>
          <a:prstGeom prst="rect">
            <a:avLst/>
          </a:prstGeom>
          <a:solidFill>
            <a:srgbClr val="00407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«И проповедано будет сие Евангелие Царствия по всей вселенной, </a:t>
            </a: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во свидетельство </a:t>
            </a:r>
            <a:r>
              <a:rPr lang="ru-RU" sz="32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всем народам; и тогда придёт конец».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-01-014b.jpg">
            <a:extLst>
              <a:ext uri="{FF2B5EF4-FFF2-40B4-BE49-F238E27FC236}">
                <a16:creationId xmlns:a16="http://schemas.microsoft.com/office/drawing/2014/main" id="{8BEEFABA-A7E9-B74F-B7C9-74349F95E7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ynchSlideNum" hidden="1">
            <a:extLst>
              <a:ext uri="{FF2B5EF4-FFF2-40B4-BE49-F238E27FC236}">
                <a16:creationId xmlns:a16="http://schemas.microsoft.com/office/drawing/2014/main" id="{A09E99D1-FD04-9240-B330-F0E8DE33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14</a:t>
            </a:r>
          </a:p>
        </p:txBody>
      </p:sp>
      <p:sp>
        <p:nvSpPr>
          <p:cNvPr id="16387" name="SynchSlideName" hidden="1">
            <a:extLst>
              <a:ext uri="{FF2B5EF4-FFF2-40B4-BE49-F238E27FC236}">
                <a16:creationId xmlns:a16="http://schemas.microsoft.com/office/drawing/2014/main" id="{6CEAC786-44F8-AA44-9298-633E870B9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P-01-Hope\P-01-014b.jpg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C6E23-6D99-0B4C-8ABB-EACCEF2E77F9}"/>
              </a:ext>
            </a:extLst>
          </p:cNvPr>
          <p:cNvSpPr txBox="1"/>
          <p:nvPr/>
        </p:nvSpPr>
        <p:spPr>
          <a:xfrm>
            <a:off x="2205510" y="4724400"/>
            <a:ext cx="6938490" cy="1231106"/>
          </a:xfrm>
          <a:prstGeom prst="rect">
            <a:avLst/>
          </a:prstGeom>
          <a:solidFill>
            <a:srgbClr val="4B130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7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Наполненная благодатью </a:t>
            </a:r>
          </a:p>
          <a:p>
            <a:pPr algn="ctr">
              <a:defRPr/>
            </a:pPr>
            <a:r>
              <a:rPr lang="ru-RU" sz="37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книга надежды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I-09-015r">
            <a:extLst>
              <a:ext uri="{FF2B5EF4-FFF2-40B4-BE49-F238E27FC236}">
                <a16:creationId xmlns:a16="http://schemas.microsoft.com/office/drawing/2014/main" id="{D9D368FD-4578-414D-A132-DCCB81FCE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K-11-016k">
            <a:extLst>
              <a:ext uri="{FF2B5EF4-FFF2-40B4-BE49-F238E27FC236}">
                <a16:creationId xmlns:a16="http://schemas.microsoft.com/office/drawing/2014/main" id="{618DB9DC-6F00-0B40-9368-93D952EE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AD9C1-FC14-DA47-9017-86D645E1AA52}"/>
              </a:ext>
            </a:extLst>
          </p:cNvPr>
          <p:cNvSpPr txBox="1"/>
          <p:nvPr/>
        </p:nvSpPr>
        <p:spPr>
          <a:xfrm>
            <a:off x="838201" y="771832"/>
            <a:ext cx="3962399" cy="4185761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«Убойтесь Бога и воздайте Ему славу, ибо наступил час суда Его,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P-01-032.jpg">
            <a:extLst>
              <a:ext uri="{FF2B5EF4-FFF2-40B4-BE49-F238E27FC236}">
                <a16:creationId xmlns:a16="http://schemas.microsoft.com/office/drawing/2014/main" id="{9CDBDB88-20C2-7C4D-8E2F-8AA8C1E903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SynchSlideNum" hidden="1">
            <a:extLst>
              <a:ext uri="{FF2B5EF4-FFF2-40B4-BE49-F238E27FC236}">
                <a16:creationId xmlns:a16="http://schemas.microsoft.com/office/drawing/2014/main" id="{3BDC5086-31B2-3444-BDC4-B2B70BA65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33</a:t>
            </a:r>
          </a:p>
        </p:txBody>
      </p:sp>
      <p:sp>
        <p:nvSpPr>
          <p:cNvPr id="55299" name="SynchSlideName" hidden="1">
            <a:extLst>
              <a:ext uri="{FF2B5EF4-FFF2-40B4-BE49-F238E27FC236}">
                <a16:creationId xmlns:a16="http://schemas.microsoft.com/office/drawing/2014/main" id="{88EE1A7D-8488-B044-904C-9A2C67716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P-01-Hope\P-01-032.jpg</a:t>
            </a:r>
          </a:p>
        </p:txBody>
      </p:sp>
      <p:sp>
        <p:nvSpPr>
          <p:cNvPr id="55300" name="TextBox 1">
            <a:extLst>
              <a:ext uri="{FF2B5EF4-FFF2-40B4-BE49-F238E27FC236}">
                <a16:creationId xmlns:a16="http://schemas.microsoft.com/office/drawing/2014/main" id="{A7D50548-A731-3F43-A238-5A5D2834D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77888"/>
            <a:ext cx="6858000" cy="646112"/>
          </a:xfrm>
          <a:prstGeom prst="rect">
            <a:avLst/>
          </a:prstGeom>
          <a:solidFill>
            <a:srgbClr val="1915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>
                <a:latin typeface="Franklin Gothic Demi" panose="020B0603020102020204" pitchFamily="34" charset="0"/>
              </a:rPr>
              <a:t>Бояться Бога / Почитать Бога</a:t>
            </a:r>
          </a:p>
        </p:txBody>
      </p:sp>
      <p:sp>
        <p:nvSpPr>
          <p:cNvPr id="55301" name="TextBox 2">
            <a:extLst>
              <a:ext uri="{FF2B5EF4-FFF2-40B4-BE49-F238E27FC236}">
                <a16:creationId xmlns:a16="http://schemas.microsoft.com/office/drawing/2014/main" id="{19A48175-EE0F-7C4B-A97A-3BA36DBB2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57400"/>
            <a:ext cx="7467600" cy="3724275"/>
          </a:xfrm>
          <a:prstGeom prst="rect">
            <a:avLst/>
          </a:prstGeom>
          <a:solidFill>
            <a:srgbClr val="1915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Слово  «бояться» греческого нового завета в Откр. 14:7 – «фобио». Оно используется здесь не в значении «бояться Бога», но «благоговеть, трепетать и почитать». Оно передаёт мысль об абсолютной преданности Богу и полной покорности Его воле.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P-01-033.jpg">
            <a:extLst>
              <a:ext uri="{FF2B5EF4-FFF2-40B4-BE49-F238E27FC236}">
                <a16:creationId xmlns:a16="http://schemas.microsoft.com/office/drawing/2014/main" id="{F9D4E8ED-2B65-E944-824A-E08C56E2EF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SynchSlideNum" hidden="1">
            <a:extLst>
              <a:ext uri="{FF2B5EF4-FFF2-40B4-BE49-F238E27FC236}">
                <a16:creationId xmlns:a16="http://schemas.microsoft.com/office/drawing/2014/main" id="{6F0604BA-D9C4-C445-9DA5-027C90B5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34</a:t>
            </a:r>
          </a:p>
        </p:txBody>
      </p:sp>
      <p:sp>
        <p:nvSpPr>
          <p:cNvPr id="56323" name="SynchSlideName" hidden="1">
            <a:extLst>
              <a:ext uri="{FF2B5EF4-FFF2-40B4-BE49-F238E27FC236}">
                <a16:creationId xmlns:a16="http://schemas.microsoft.com/office/drawing/2014/main" id="{E38B1E22-FD99-EB42-A6C2-DBF5789B5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P-01-Hope\P-01-033.jpg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D4984CB-2844-2746-85D8-BD464A0B0212}"/>
              </a:ext>
            </a:extLst>
          </p:cNvPr>
          <p:cNvSpPr/>
          <p:nvPr/>
        </p:nvSpPr>
        <p:spPr>
          <a:xfrm>
            <a:off x="1219200" y="2819400"/>
            <a:ext cx="1981200" cy="1905000"/>
          </a:xfrm>
          <a:prstGeom prst="ellipse">
            <a:avLst/>
          </a:prstGeom>
          <a:solidFill>
            <a:srgbClr val="1915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err="1">
                <a:latin typeface="Franklin Gothic Demi" pitchFamily="34" charset="0"/>
              </a:rPr>
              <a:t>Бого-центричность</a:t>
            </a:r>
            <a:endParaRPr lang="ru-RU" sz="2800" dirty="0">
              <a:latin typeface="Franklin Gothic Demi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ECD473C-0643-7D4B-B5FC-D14673A23F14}"/>
              </a:ext>
            </a:extLst>
          </p:cNvPr>
          <p:cNvSpPr/>
          <p:nvPr/>
        </p:nvSpPr>
        <p:spPr>
          <a:xfrm>
            <a:off x="6019800" y="4038600"/>
            <a:ext cx="1981200" cy="1905000"/>
          </a:xfrm>
          <a:prstGeom prst="ellipse">
            <a:avLst/>
          </a:prstGeom>
          <a:solidFill>
            <a:srgbClr val="1915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atin typeface="Franklin Gothic Demi" pitchFamily="34" charset="0"/>
              </a:rPr>
              <a:t>Эго-</a:t>
            </a:r>
            <a:r>
              <a:rPr lang="ru-RU" sz="2800" dirty="0" err="1">
                <a:latin typeface="Franklin Gothic Demi" pitchFamily="34" charset="0"/>
              </a:rPr>
              <a:t>центричность</a:t>
            </a:r>
            <a:endParaRPr lang="ru-RU" sz="2800" dirty="0">
              <a:latin typeface="Franklin Gothic Demi" pitchFamily="34" charset="0"/>
            </a:endParaRPr>
          </a:p>
        </p:txBody>
      </p:sp>
      <p:sp>
        <p:nvSpPr>
          <p:cNvPr id="56326" name="TextBox 2">
            <a:extLst>
              <a:ext uri="{FF2B5EF4-FFF2-40B4-BE49-F238E27FC236}">
                <a16:creationId xmlns:a16="http://schemas.microsoft.com/office/drawing/2014/main" id="{2112638B-CEAD-374F-98D9-F59EF6ADD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581400"/>
            <a:ext cx="1382713" cy="954088"/>
          </a:xfrm>
          <a:prstGeom prst="rect">
            <a:avLst/>
          </a:prstGeom>
          <a:solidFill>
            <a:srgbClr val="1915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Franklin Gothic Demi" panose="020B0603020102020204" pitchFamily="34" charset="0"/>
              </a:rPr>
              <a:t>лучше чем</a:t>
            </a:r>
          </a:p>
        </p:txBody>
      </p:sp>
      <p:sp>
        <p:nvSpPr>
          <p:cNvPr id="56327" name="TextBox 7">
            <a:extLst>
              <a:ext uri="{FF2B5EF4-FFF2-40B4-BE49-F238E27FC236}">
                <a16:creationId xmlns:a16="http://schemas.microsoft.com/office/drawing/2014/main" id="{1CBE670A-005D-AA42-8BB1-95E42375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77888"/>
            <a:ext cx="6858000" cy="646112"/>
          </a:xfrm>
          <a:prstGeom prst="rect">
            <a:avLst/>
          </a:prstGeom>
          <a:solidFill>
            <a:srgbClr val="1915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>
                <a:latin typeface="Franklin Gothic Demi" panose="020B0603020102020204" pitchFamily="34" charset="0"/>
              </a:rPr>
              <a:t>Бояться Бога / Почитать Бога</a:t>
            </a:r>
          </a:p>
        </p:txBody>
      </p:sp>
      <p:sp>
        <p:nvSpPr>
          <p:cNvPr id="56328" name="TextBox 8">
            <a:extLst>
              <a:ext uri="{FF2B5EF4-FFF2-40B4-BE49-F238E27FC236}">
                <a16:creationId xmlns:a16="http://schemas.microsoft.com/office/drawing/2014/main" id="{9ECDE615-BB6A-7141-844F-704B79E3E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19250"/>
            <a:ext cx="6858000" cy="1076325"/>
          </a:xfrm>
          <a:prstGeom prst="rect">
            <a:avLst/>
          </a:prstGeom>
          <a:solidFill>
            <a:srgbClr val="1915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Позиция, которая воспринимает Бога всерьёз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P-01-034.jpg">
            <a:extLst>
              <a:ext uri="{FF2B5EF4-FFF2-40B4-BE49-F238E27FC236}">
                <a16:creationId xmlns:a16="http://schemas.microsoft.com/office/drawing/2014/main" id="{452BE662-45A2-904C-84E8-335A645C33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ynchSlideNum" hidden="1">
            <a:extLst>
              <a:ext uri="{FF2B5EF4-FFF2-40B4-BE49-F238E27FC236}">
                <a16:creationId xmlns:a16="http://schemas.microsoft.com/office/drawing/2014/main" id="{FEC619DE-8B0E-4842-9929-D0654410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35</a:t>
            </a:r>
          </a:p>
        </p:txBody>
      </p:sp>
      <p:sp>
        <p:nvSpPr>
          <p:cNvPr id="57347" name="SynchSlideName" hidden="1">
            <a:extLst>
              <a:ext uri="{FF2B5EF4-FFF2-40B4-BE49-F238E27FC236}">
                <a16:creationId xmlns:a16="http://schemas.microsoft.com/office/drawing/2014/main" id="{2FD5B387-60E3-E24C-A120-26AD59BA6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P-01-Hope\P-01-034.jpg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D8484-9F1A-794B-90DD-0456FC63EE03}"/>
              </a:ext>
            </a:extLst>
          </p:cNvPr>
          <p:cNvSpPr txBox="1"/>
          <p:nvPr/>
        </p:nvSpPr>
        <p:spPr>
          <a:xfrm>
            <a:off x="1200150" y="786825"/>
            <a:ext cx="3371850" cy="600164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Исаия 14:13, 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20BAF-0DF8-214B-9967-68C46FA60016}"/>
              </a:ext>
            </a:extLst>
          </p:cNvPr>
          <p:cNvSpPr txBox="1"/>
          <p:nvPr/>
        </p:nvSpPr>
        <p:spPr>
          <a:xfrm>
            <a:off x="914400" y="1676400"/>
            <a:ext cx="5943600" cy="4678204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«Взойду на небо, выше звёзд Божиих вознесу престол мой и сяду на горе в сонме богов, на краю севера; взойду на высоты облачные, буду подобен Всевышнему».</a:t>
            </a:r>
          </a:p>
          <a:p>
            <a:pPr>
              <a:defRPr/>
            </a:pPr>
            <a:endParaRPr lang="ru-RU" b="1" i="1" dirty="0">
              <a:ln>
                <a:solidFill>
                  <a:sysClr val="windowText" lastClr="000000"/>
                </a:solidFill>
              </a:ln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-01-035.jpg">
            <a:extLst>
              <a:ext uri="{FF2B5EF4-FFF2-40B4-BE49-F238E27FC236}">
                <a16:creationId xmlns:a16="http://schemas.microsoft.com/office/drawing/2014/main" id="{D91DB55A-EF34-4744-8499-A07F758168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SynchSlideNum" hidden="1">
            <a:extLst>
              <a:ext uri="{FF2B5EF4-FFF2-40B4-BE49-F238E27FC236}">
                <a16:creationId xmlns:a16="http://schemas.microsoft.com/office/drawing/2014/main" id="{3CFA5AFE-E110-3B4C-B49D-97983A08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36</a:t>
            </a:r>
          </a:p>
        </p:txBody>
      </p:sp>
      <p:sp>
        <p:nvSpPr>
          <p:cNvPr id="58371" name="SynchSlideName" hidden="1">
            <a:extLst>
              <a:ext uri="{FF2B5EF4-FFF2-40B4-BE49-F238E27FC236}">
                <a16:creationId xmlns:a16="http://schemas.microsoft.com/office/drawing/2014/main" id="{3155500F-6008-E447-A86A-ABFC43CB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P-01-Hope\P-01-035.jpg</a:t>
            </a:r>
          </a:p>
        </p:txBody>
      </p:sp>
      <p:sp>
        <p:nvSpPr>
          <p:cNvPr id="58372" name="TextBox 1">
            <a:extLst>
              <a:ext uri="{FF2B5EF4-FFF2-40B4-BE49-F238E27FC236}">
                <a16:creationId xmlns:a16="http://schemas.microsoft.com/office/drawing/2014/main" id="{0928195C-DBD6-DF48-A5B0-30B5E14A4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0400"/>
            <a:ext cx="8610600" cy="3046413"/>
          </a:xfrm>
          <a:prstGeom prst="rect">
            <a:avLst/>
          </a:prstGeom>
          <a:solidFill>
            <a:srgbClr val="82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Когда светские ценности сделали «Я» центром всего, небеса призывают отвернуться от тирании эгоцентризма и рабства самонадеянной важности, чтобы поставить Бога в центр нашей жизни.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-01-036.jpg">
            <a:extLst>
              <a:ext uri="{FF2B5EF4-FFF2-40B4-BE49-F238E27FC236}">
                <a16:creationId xmlns:a16="http://schemas.microsoft.com/office/drawing/2014/main" id="{24559C04-352B-1444-A5EE-23E64935FF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SynchSlideNum" hidden="1">
            <a:extLst>
              <a:ext uri="{FF2B5EF4-FFF2-40B4-BE49-F238E27FC236}">
                <a16:creationId xmlns:a16="http://schemas.microsoft.com/office/drawing/2014/main" id="{E8BE6E62-7F7B-7442-95A3-EE95E246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37</a:t>
            </a:r>
          </a:p>
        </p:txBody>
      </p:sp>
      <p:sp>
        <p:nvSpPr>
          <p:cNvPr id="59395" name="SynchSlideName" hidden="1">
            <a:extLst>
              <a:ext uri="{FF2B5EF4-FFF2-40B4-BE49-F238E27FC236}">
                <a16:creationId xmlns:a16="http://schemas.microsoft.com/office/drawing/2014/main" id="{16D1AD79-FCDF-BF47-B774-ABCAAA5F8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P-01-Hope\P-01-036.jpg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248BA-7DD3-9748-90D1-D32B2805E268}"/>
              </a:ext>
            </a:extLst>
          </p:cNvPr>
          <p:cNvSpPr txBox="1"/>
          <p:nvPr/>
        </p:nvSpPr>
        <p:spPr>
          <a:xfrm>
            <a:off x="1143000" y="838200"/>
            <a:ext cx="3371850" cy="600164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Матфея 6:33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9662C-3736-824E-B33E-D4ACF42AEFEF}"/>
              </a:ext>
            </a:extLst>
          </p:cNvPr>
          <p:cNvSpPr txBox="1"/>
          <p:nvPr/>
        </p:nvSpPr>
        <p:spPr>
          <a:xfrm>
            <a:off x="990600" y="1600200"/>
            <a:ext cx="5029200" cy="2646878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«Ищите же прежде Царства Божия и правды Его, и это всё приложится вам».</a:t>
            </a:r>
          </a:p>
          <a:p>
            <a:pPr algn="ctr">
              <a:defRPr/>
            </a:pPr>
            <a:endParaRPr lang="ru-RU" sz="3400" b="1" i="1" dirty="0">
              <a:ln>
                <a:solidFill>
                  <a:sysClr val="windowText" lastClr="000000"/>
                </a:solidFill>
              </a:ln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-01-037.jpg">
            <a:extLst>
              <a:ext uri="{FF2B5EF4-FFF2-40B4-BE49-F238E27FC236}">
                <a16:creationId xmlns:a16="http://schemas.microsoft.com/office/drawing/2014/main" id="{3253DC4A-EDB1-AA4A-8165-BFBB5CB347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SynchSlideNum" hidden="1">
            <a:extLst>
              <a:ext uri="{FF2B5EF4-FFF2-40B4-BE49-F238E27FC236}">
                <a16:creationId xmlns:a16="http://schemas.microsoft.com/office/drawing/2014/main" id="{12A95A3E-DCAC-A34D-8606-07602A73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38</a:t>
            </a:r>
          </a:p>
        </p:txBody>
      </p:sp>
      <p:sp>
        <p:nvSpPr>
          <p:cNvPr id="60419" name="SynchSlideName" hidden="1">
            <a:extLst>
              <a:ext uri="{FF2B5EF4-FFF2-40B4-BE49-F238E27FC236}">
                <a16:creationId xmlns:a16="http://schemas.microsoft.com/office/drawing/2014/main" id="{FECE0793-EB33-324C-AE21-1CD24BCE6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P-01-Hope\P-01-037.jpg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12D17-40E9-D240-8A24-B395D8515F06}"/>
              </a:ext>
            </a:extLst>
          </p:cNvPr>
          <p:cNvSpPr txBox="1"/>
          <p:nvPr/>
        </p:nvSpPr>
        <p:spPr>
          <a:xfrm>
            <a:off x="1200150" y="838200"/>
            <a:ext cx="3371850" cy="600164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Колосянам</a:t>
            </a:r>
            <a:r>
              <a:rPr lang="ru-RU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 3:2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445B3-5755-EC48-9CD7-F5548F36E3BF}"/>
              </a:ext>
            </a:extLst>
          </p:cNvPr>
          <p:cNvSpPr txBox="1"/>
          <p:nvPr/>
        </p:nvSpPr>
        <p:spPr>
          <a:xfrm>
            <a:off x="990600" y="1600200"/>
            <a:ext cx="4648200" cy="1615827"/>
          </a:xfrm>
          <a:prstGeom prst="rect">
            <a:avLst/>
          </a:prstGeom>
          <a:solidFill>
            <a:srgbClr val="19154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«О горнем помышляйте, а не о земном».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-01-038.jpg">
            <a:extLst>
              <a:ext uri="{FF2B5EF4-FFF2-40B4-BE49-F238E27FC236}">
                <a16:creationId xmlns:a16="http://schemas.microsoft.com/office/drawing/2014/main" id="{8701F1E3-3B1F-024A-8A9B-0D5CF50BC6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SynchSlideNum" hidden="1">
            <a:extLst>
              <a:ext uri="{FF2B5EF4-FFF2-40B4-BE49-F238E27FC236}">
                <a16:creationId xmlns:a16="http://schemas.microsoft.com/office/drawing/2014/main" id="{C806EFDF-D1B2-7E4D-A862-E689377A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39</a:t>
            </a:r>
          </a:p>
        </p:txBody>
      </p:sp>
      <p:sp>
        <p:nvSpPr>
          <p:cNvPr id="61443" name="SynchSlideName" hidden="1">
            <a:extLst>
              <a:ext uri="{FF2B5EF4-FFF2-40B4-BE49-F238E27FC236}">
                <a16:creationId xmlns:a16="http://schemas.microsoft.com/office/drawing/2014/main" id="{115C3129-0700-2A4A-88C1-4DE1E9070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P-01-Hope\P-01-038.jpg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1812D-B25D-134F-A829-D2D1F014B9E1}"/>
              </a:ext>
            </a:extLst>
          </p:cNvPr>
          <p:cNvSpPr txBox="1"/>
          <p:nvPr/>
        </p:nvSpPr>
        <p:spPr>
          <a:xfrm>
            <a:off x="1981200" y="816114"/>
            <a:ext cx="5105400" cy="707886"/>
          </a:xfrm>
          <a:prstGeom prst="rect">
            <a:avLst/>
          </a:prstGeom>
          <a:solidFill>
            <a:srgbClr val="0026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Воздайте Богу славу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1710E-6340-6C4C-8055-B9EBBED06A2A}"/>
              </a:ext>
            </a:extLst>
          </p:cNvPr>
          <p:cNvSpPr txBox="1"/>
          <p:nvPr/>
        </p:nvSpPr>
        <p:spPr>
          <a:xfrm>
            <a:off x="4724400" y="1703439"/>
            <a:ext cx="3810000" cy="584775"/>
          </a:xfrm>
          <a:prstGeom prst="rect">
            <a:avLst/>
          </a:prstGeom>
          <a:solidFill>
            <a:srgbClr val="0026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Воздать Богу славу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9A09D-AE00-F14D-9C27-87DC0EF7C6B0}"/>
              </a:ext>
            </a:extLst>
          </p:cNvPr>
          <p:cNvSpPr txBox="1"/>
          <p:nvPr/>
        </p:nvSpPr>
        <p:spPr>
          <a:xfrm>
            <a:off x="838200" y="1703439"/>
            <a:ext cx="2971800" cy="584775"/>
          </a:xfrm>
          <a:prstGeom prst="rect">
            <a:avLst/>
          </a:prstGeom>
          <a:solidFill>
            <a:srgbClr val="0026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Убояться Бога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FCDDC-5370-CB40-802D-09244E67CBE4}"/>
              </a:ext>
            </a:extLst>
          </p:cNvPr>
          <p:cNvSpPr txBox="1"/>
          <p:nvPr/>
        </p:nvSpPr>
        <p:spPr>
          <a:xfrm>
            <a:off x="838200" y="2514600"/>
            <a:ext cx="3048000" cy="3539430"/>
          </a:xfrm>
          <a:prstGeom prst="rect">
            <a:avLst/>
          </a:prstGeom>
          <a:solidFill>
            <a:srgbClr val="0026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Говорит о нашем отношении</a:t>
            </a:r>
          </a:p>
          <a:p>
            <a:pPr algn="ctr">
              <a:defRPr/>
            </a:pPr>
            <a:endParaRPr lang="ru-RU" sz="2800" b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Относится к тому, что мы думаем</a:t>
            </a:r>
          </a:p>
          <a:p>
            <a:pPr algn="ctr">
              <a:defRPr/>
            </a:pPr>
            <a:endParaRPr lang="ru-RU" sz="2800" b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Внутренняя убеждённость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352BC-9671-4843-95B0-F4025AC866AB}"/>
              </a:ext>
            </a:extLst>
          </p:cNvPr>
          <p:cNvSpPr txBox="1"/>
          <p:nvPr/>
        </p:nvSpPr>
        <p:spPr>
          <a:xfrm>
            <a:off x="4953000" y="2514600"/>
            <a:ext cx="3048000" cy="3539430"/>
          </a:xfrm>
          <a:prstGeom prst="rect">
            <a:avLst/>
          </a:prstGeom>
          <a:solidFill>
            <a:srgbClr val="0026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Говорит о наших действиях</a:t>
            </a:r>
          </a:p>
          <a:p>
            <a:pPr algn="ctr">
              <a:defRPr/>
            </a:pPr>
            <a:endParaRPr lang="ru-RU" sz="2800" b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Относится к тому, что мы делаем</a:t>
            </a:r>
          </a:p>
          <a:p>
            <a:pPr algn="ctr">
              <a:defRPr/>
            </a:pPr>
            <a:endParaRPr lang="ru-RU" sz="2800" b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8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Стиль жизнь, чтящий Бога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-01-039.jpg">
            <a:extLst>
              <a:ext uri="{FF2B5EF4-FFF2-40B4-BE49-F238E27FC236}">
                <a16:creationId xmlns:a16="http://schemas.microsoft.com/office/drawing/2014/main" id="{FC0195D3-6E3E-7147-ACD0-BA3AD44A03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SynchSlideNum" hidden="1">
            <a:extLst>
              <a:ext uri="{FF2B5EF4-FFF2-40B4-BE49-F238E27FC236}">
                <a16:creationId xmlns:a16="http://schemas.microsoft.com/office/drawing/2014/main" id="{6C3B55D6-DEF3-934B-9190-2AB2508B2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40</a:t>
            </a:r>
          </a:p>
        </p:txBody>
      </p:sp>
      <p:sp>
        <p:nvSpPr>
          <p:cNvPr id="62467" name="SynchSlideName" hidden="1">
            <a:extLst>
              <a:ext uri="{FF2B5EF4-FFF2-40B4-BE49-F238E27FC236}">
                <a16:creationId xmlns:a16="http://schemas.microsoft.com/office/drawing/2014/main" id="{52C5CE78-B7BF-A74D-8EA1-FF2F0EBC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P-01-Hope\P-01-039.jpg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DA1D1-F933-D048-8730-BABC16642F61}"/>
              </a:ext>
            </a:extLst>
          </p:cNvPr>
          <p:cNvSpPr txBox="1"/>
          <p:nvPr/>
        </p:nvSpPr>
        <p:spPr>
          <a:xfrm>
            <a:off x="1143000" y="838200"/>
            <a:ext cx="4267200" cy="600164"/>
          </a:xfrm>
          <a:prstGeom prst="rect">
            <a:avLst/>
          </a:prstGeom>
          <a:solidFill>
            <a:srgbClr val="82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1 Коринфянам 10:31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65A7E-A35B-1946-B921-BCF1101D3E55}"/>
              </a:ext>
            </a:extLst>
          </p:cNvPr>
          <p:cNvSpPr txBox="1"/>
          <p:nvPr/>
        </p:nvSpPr>
        <p:spPr>
          <a:xfrm>
            <a:off x="1066800" y="1600200"/>
            <a:ext cx="7391400" cy="1615827"/>
          </a:xfrm>
          <a:prstGeom prst="rect">
            <a:avLst/>
          </a:prstGeom>
          <a:solidFill>
            <a:srgbClr val="82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3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«Итак, едите ли, пьёте ли, или иное что делаете, всё делайте в славу Божию».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-01-016.jpg">
            <a:extLst>
              <a:ext uri="{FF2B5EF4-FFF2-40B4-BE49-F238E27FC236}">
                <a16:creationId xmlns:a16="http://schemas.microsoft.com/office/drawing/2014/main" id="{10C98A54-D361-1A4C-B3DB-48170B882F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SynchSlideNum" hidden="1">
            <a:extLst>
              <a:ext uri="{FF2B5EF4-FFF2-40B4-BE49-F238E27FC236}">
                <a16:creationId xmlns:a16="http://schemas.microsoft.com/office/drawing/2014/main" id="{8DEA185F-EFB8-AC49-A2D1-0A5ACEC08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16</a:t>
            </a:r>
          </a:p>
        </p:txBody>
      </p:sp>
      <p:sp>
        <p:nvSpPr>
          <p:cNvPr id="17411" name="SynchSlideName" hidden="1">
            <a:extLst>
              <a:ext uri="{FF2B5EF4-FFF2-40B4-BE49-F238E27FC236}">
                <a16:creationId xmlns:a16="http://schemas.microsoft.com/office/drawing/2014/main" id="{51D649F1-9F99-4E49-91B4-D9481EC25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P-01-Hope\P-01-016.jpg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2DC0F0-2DDB-794D-B1E2-18DED61D1598}"/>
              </a:ext>
            </a:extLst>
          </p:cNvPr>
          <p:cNvSpPr txBox="1"/>
          <p:nvPr/>
        </p:nvSpPr>
        <p:spPr>
          <a:xfrm>
            <a:off x="2286000" y="1158419"/>
            <a:ext cx="6477000" cy="4708981"/>
          </a:xfrm>
          <a:prstGeom prst="rect">
            <a:avLst/>
          </a:prstGeom>
          <a:solidFill>
            <a:srgbClr val="852701"/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0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Весть откровения – это благодатная весть надежды последнего времени. Она описывает Христа как закланного агнца 28 раз. Согласно </a:t>
            </a:r>
            <a:r>
              <a:rPr lang="ru-RU" sz="3000" b="1" i="1" dirty="0" err="1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Откр</a:t>
            </a:r>
            <a:r>
              <a:rPr lang="ru-RU" sz="30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. 1:5, Он – «возлюбивший нас и омывший нас от грехов наших </a:t>
            </a:r>
            <a:r>
              <a:rPr lang="ru-RU" sz="3000" b="1" i="1" dirty="0" err="1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Кровию</a:t>
            </a:r>
            <a:r>
              <a:rPr lang="ru-RU" sz="30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 Своею и </a:t>
            </a:r>
            <a:r>
              <a:rPr lang="ru-RU" sz="3000" b="1" i="1" dirty="0" err="1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соделавший</a:t>
            </a:r>
            <a:r>
              <a:rPr lang="ru-RU" sz="3000" b="1" i="1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 нас царями и священниками Богу и Отцу Своему».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P-01-040.jpg">
            <a:extLst>
              <a:ext uri="{FF2B5EF4-FFF2-40B4-BE49-F238E27FC236}">
                <a16:creationId xmlns:a16="http://schemas.microsoft.com/office/drawing/2014/main" id="{D5BCFE26-6491-1148-9FE7-C5B371378C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SynchSlideNum" hidden="1">
            <a:extLst>
              <a:ext uri="{FF2B5EF4-FFF2-40B4-BE49-F238E27FC236}">
                <a16:creationId xmlns:a16="http://schemas.microsoft.com/office/drawing/2014/main" id="{E12CF9FA-4FA4-E946-B399-2C42EE1CD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41</a:t>
            </a:r>
          </a:p>
        </p:txBody>
      </p:sp>
      <p:sp>
        <p:nvSpPr>
          <p:cNvPr id="63491" name="SynchSlideName" hidden="1">
            <a:extLst>
              <a:ext uri="{FF2B5EF4-FFF2-40B4-BE49-F238E27FC236}">
                <a16:creationId xmlns:a16="http://schemas.microsoft.com/office/drawing/2014/main" id="{71D6F1AB-C17D-D044-B33E-CA0CB9DF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P-01-Hope\P-01-040.jpg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7C3F6-8546-644F-84FA-5FC3602D7251}"/>
              </a:ext>
            </a:extLst>
          </p:cNvPr>
          <p:cNvSpPr txBox="1"/>
          <p:nvPr/>
        </p:nvSpPr>
        <p:spPr>
          <a:xfrm>
            <a:off x="879148" y="533400"/>
            <a:ext cx="7198052" cy="923330"/>
          </a:xfrm>
          <a:prstGeom prst="rect">
            <a:avLst/>
          </a:prstGeom>
          <a:solidFill>
            <a:srgbClr val="1091F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СУД КОНЦА ВРЕМЕНИ</a:t>
            </a:r>
          </a:p>
        </p:txBody>
      </p:sp>
      <p:sp>
        <p:nvSpPr>
          <p:cNvPr id="63493" name="TextBox 5">
            <a:extLst>
              <a:ext uri="{FF2B5EF4-FFF2-40B4-BE49-F238E27FC236}">
                <a16:creationId xmlns:a16="http://schemas.microsoft.com/office/drawing/2014/main" id="{5DC897B6-2633-E14A-A1A9-834DD23BF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41525"/>
            <a:ext cx="5257800" cy="1616075"/>
          </a:xfrm>
          <a:prstGeom prst="rect">
            <a:avLst/>
          </a:prstGeom>
          <a:solidFill>
            <a:srgbClr val="1091FC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«Убойтесь Бога и воздайте Ему славу, ибо наступил час суда Его».</a:t>
            </a:r>
          </a:p>
        </p:txBody>
      </p:sp>
      <p:sp>
        <p:nvSpPr>
          <p:cNvPr id="63494" name="TextBox 6">
            <a:extLst>
              <a:ext uri="{FF2B5EF4-FFF2-40B4-BE49-F238E27FC236}">
                <a16:creationId xmlns:a16="http://schemas.microsoft.com/office/drawing/2014/main" id="{4608CEE3-1A44-9F41-A58F-93636BF2A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32325"/>
            <a:ext cx="9144000" cy="1616075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В конечном итоге вселенная увидит, что Бог и милосердный, и справедливый. Он и любящий, и праведный.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P-01-041.jpg">
            <a:extLst>
              <a:ext uri="{FF2B5EF4-FFF2-40B4-BE49-F238E27FC236}">
                <a16:creationId xmlns:a16="http://schemas.microsoft.com/office/drawing/2014/main" id="{5B352BB9-97C0-2043-ACE3-0DA71BB5F7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ynchSlideNum" hidden="1">
            <a:extLst>
              <a:ext uri="{FF2B5EF4-FFF2-40B4-BE49-F238E27FC236}">
                <a16:creationId xmlns:a16="http://schemas.microsoft.com/office/drawing/2014/main" id="{61C07BD3-7684-224D-982B-6955DDD6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42</a:t>
            </a:r>
          </a:p>
        </p:txBody>
      </p:sp>
      <p:sp>
        <p:nvSpPr>
          <p:cNvPr id="64515" name="SynchSlideName" hidden="1">
            <a:extLst>
              <a:ext uri="{FF2B5EF4-FFF2-40B4-BE49-F238E27FC236}">
                <a16:creationId xmlns:a16="http://schemas.microsoft.com/office/drawing/2014/main" id="{03B2A0B3-1F81-4F4B-A7A4-3376BD645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P-01-Hope\P-01-041.jpg</a:t>
            </a:r>
          </a:p>
        </p:txBody>
      </p:sp>
      <p:sp>
        <p:nvSpPr>
          <p:cNvPr id="64516" name="TextBox 4">
            <a:extLst>
              <a:ext uri="{FF2B5EF4-FFF2-40B4-BE49-F238E27FC236}">
                <a16:creationId xmlns:a16="http://schemas.microsoft.com/office/drawing/2014/main" id="{2BC8215F-523F-404A-963E-A3B3E8BAD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4267200"/>
            <a:ext cx="9144000" cy="2124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Суд раскрывает Божий характер самоотверженной любви в противоположность эгоистичным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амбициям сатаны.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P-01-042.jpg">
            <a:extLst>
              <a:ext uri="{FF2B5EF4-FFF2-40B4-BE49-F238E27FC236}">
                <a16:creationId xmlns:a16="http://schemas.microsoft.com/office/drawing/2014/main" id="{94C2398F-F39B-EB48-ABE8-70BEE15081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SynchSlideNum" hidden="1">
            <a:extLst>
              <a:ext uri="{FF2B5EF4-FFF2-40B4-BE49-F238E27FC236}">
                <a16:creationId xmlns:a16="http://schemas.microsoft.com/office/drawing/2014/main" id="{BCB3992B-F037-2D45-82F0-6352F2F46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43</a:t>
            </a:r>
          </a:p>
        </p:txBody>
      </p:sp>
      <p:sp>
        <p:nvSpPr>
          <p:cNvPr id="66563" name="SynchSlideName" hidden="1">
            <a:extLst>
              <a:ext uri="{FF2B5EF4-FFF2-40B4-BE49-F238E27FC236}">
                <a16:creationId xmlns:a16="http://schemas.microsoft.com/office/drawing/2014/main" id="{EB699400-2254-2C49-8380-61B33514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P-01-Hope\P-01-042.jpg</a:t>
            </a:r>
          </a:p>
        </p:txBody>
      </p:sp>
      <p:sp>
        <p:nvSpPr>
          <p:cNvPr id="66564" name="TextBox 4">
            <a:extLst>
              <a:ext uri="{FF2B5EF4-FFF2-40B4-BE49-F238E27FC236}">
                <a16:creationId xmlns:a16="http://schemas.microsoft.com/office/drawing/2014/main" id="{FE16A523-F0E3-D54A-8E44-B811199AA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71513"/>
            <a:ext cx="7543800" cy="484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Откровение 14:7 – это Божий комментарий на книгу Даниила 7:13, 14, 26 и 27. Пока мир ждёт и вселенная смотрит, Бог показывает на небесном вечном суде, что Он сделал всё – абсолютно всё  возможное, чтобы спасти человечество. Приговор выносится в пользу народа Божьего. (Дан. 7:22)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2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P-01-046.jpg">
            <a:extLst>
              <a:ext uri="{FF2B5EF4-FFF2-40B4-BE49-F238E27FC236}">
                <a16:creationId xmlns:a16="http://schemas.microsoft.com/office/drawing/2014/main" id="{5D43E604-DC17-764C-80B7-0C85B1858A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SynchSlideNum" hidden="1">
            <a:extLst>
              <a:ext uri="{FF2B5EF4-FFF2-40B4-BE49-F238E27FC236}">
                <a16:creationId xmlns:a16="http://schemas.microsoft.com/office/drawing/2014/main" id="{03F45C39-0C18-E546-A2D3-27B6A9EC7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47</a:t>
            </a:r>
          </a:p>
        </p:txBody>
      </p:sp>
      <p:sp>
        <p:nvSpPr>
          <p:cNvPr id="67587" name="SynchSlideName" hidden="1">
            <a:extLst>
              <a:ext uri="{FF2B5EF4-FFF2-40B4-BE49-F238E27FC236}">
                <a16:creationId xmlns:a16="http://schemas.microsoft.com/office/drawing/2014/main" id="{678462A1-F278-6942-8AAF-D27B026CD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P-01-Hope\P-01-046.jpg</a:t>
            </a: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BA3DDBBC-E7AA-674B-970A-21B37319B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6858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>
                <a:latin typeface="Franklin Gothic Demi" panose="020B0603020102020204" pitchFamily="34" charset="0"/>
              </a:rPr>
              <a:t>На суде все ошибки будут исправлены. Праведность восторжествует на злом.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P-01-043.jpg">
            <a:extLst>
              <a:ext uri="{FF2B5EF4-FFF2-40B4-BE49-F238E27FC236}">
                <a16:creationId xmlns:a16="http://schemas.microsoft.com/office/drawing/2014/main" id="{A4D3AC2A-4F7C-C04C-BC1D-FA878E1573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SynchSlideNum" hidden="1">
            <a:extLst>
              <a:ext uri="{FF2B5EF4-FFF2-40B4-BE49-F238E27FC236}">
                <a16:creationId xmlns:a16="http://schemas.microsoft.com/office/drawing/2014/main" id="{71FDA35D-672D-B344-9F13-50BBE41B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44</a:t>
            </a:r>
          </a:p>
        </p:txBody>
      </p:sp>
      <p:sp>
        <p:nvSpPr>
          <p:cNvPr id="68611" name="SynchSlideName" hidden="1">
            <a:extLst>
              <a:ext uri="{FF2B5EF4-FFF2-40B4-BE49-F238E27FC236}">
                <a16:creationId xmlns:a16="http://schemas.microsoft.com/office/drawing/2014/main" id="{3D5ADAE4-B55F-E248-9F31-250A5F1C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P-01-Hope\P-01-043.jpg</a:t>
            </a:r>
          </a:p>
        </p:txBody>
      </p:sp>
      <p:sp>
        <p:nvSpPr>
          <p:cNvPr id="68612" name="Прямоугольник 1">
            <a:extLst>
              <a:ext uri="{FF2B5EF4-FFF2-40B4-BE49-F238E27FC236}">
                <a16:creationId xmlns:a16="http://schemas.microsoft.com/office/drawing/2014/main" id="{29C39DBE-B6CA-9946-82AD-7C6CA7DFE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2438"/>
            <a:ext cx="4343400" cy="2062162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«Небесное святилище — центр служения Христа ради спасения человека. То, что</a:t>
            </a:r>
          </a:p>
        </p:txBody>
      </p:sp>
      <p:sp>
        <p:nvSpPr>
          <p:cNvPr id="68613" name="Прямоугольник 2">
            <a:extLst>
              <a:ext uri="{FF2B5EF4-FFF2-40B4-BE49-F238E27FC236}">
                <a16:creationId xmlns:a16="http://schemas.microsoft.com/office/drawing/2014/main" id="{E5CD1374-4C5C-8E4F-86C6-54C7D58B1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516188"/>
            <a:ext cx="6096000" cy="3230562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здесь происходит, касается каждой души, живущей на земле. Оно открывает весь план искупления, приводя нас к заключительному моменту истории земли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P-01-044.jpg">
            <a:extLst>
              <a:ext uri="{FF2B5EF4-FFF2-40B4-BE49-F238E27FC236}">
                <a16:creationId xmlns:a16="http://schemas.microsoft.com/office/drawing/2014/main" id="{2F7CD2D6-D8D2-5D4F-B9A7-C8F5A394F7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SynchSlideNum" hidden="1">
            <a:extLst>
              <a:ext uri="{FF2B5EF4-FFF2-40B4-BE49-F238E27FC236}">
                <a16:creationId xmlns:a16="http://schemas.microsoft.com/office/drawing/2014/main" id="{1A6DAB3A-D084-EC47-B2AF-9EA6B1B7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45</a:t>
            </a:r>
          </a:p>
        </p:txBody>
      </p:sp>
      <p:sp>
        <p:nvSpPr>
          <p:cNvPr id="69635" name="SynchSlideName" hidden="1">
            <a:extLst>
              <a:ext uri="{FF2B5EF4-FFF2-40B4-BE49-F238E27FC236}">
                <a16:creationId xmlns:a16="http://schemas.microsoft.com/office/drawing/2014/main" id="{F282FA16-674E-5A41-9E2F-3D7163A8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P-01-Hope\P-01-044.jpg</a:t>
            </a:r>
          </a:p>
        </p:txBody>
      </p:sp>
      <p:sp>
        <p:nvSpPr>
          <p:cNvPr id="69636" name="Прямоугольник 1">
            <a:extLst>
              <a:ext uri="{FF2B5EF4-FFF2-40B4-BE49-F238E27FC236}">
                <a16:creationId xmlns:a16="http://schemas.microsoft.com/office/drawing/2014/main" id="{21B9057B-3877-364D-AF4B-CFC73FD71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762000"/>
            <a:ext cx="3962400" cy="1662113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и славной победе праведности над грехом. </a:t>
            </a:r>
          </a:p>
        </p:txBody>
      </p:sp>
      <p:sp>
        <p:nvSpPr>
          <p:cNvPr id="69637" name="Прямоугольник 2">
            <a:extLst>
              <a:ext uri="{FF2B5EF4-FFF2-40B4-BE49-F238E27FC236}">
                <a16:creationId xmlns:a16="http://schemas.microsoft.com/office/drawing/2014/main" id="{9D94E91A-7C03-D141-95B5-905C51CFA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2362200"/>
            <a:ext cx="6610350" cy="3754438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Поэтому чрезвычайно важно, чтобы все вдумчиво исследовали эти вопросы и были бы в состоянии дать ответ всякому, требующему у нас отчета в нашем уповании. 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34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P-01-045.jpg">
            <a:extLst>
              <a:ext uri="{FF2B5EF4-FFF2-40B4-BE49-F238E27FC236}">
                <a16:creationId xmlns:a16="http://schemas.microsoft.com/office/drawing/2014/main" id="{15155ADE-386D-874D-9AA7-21765BE57A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SynchSlideNum" hidden="1">
            <a:extLst>
              <a:ext uri="{FF2B5EF4-FFF2-40B4-BE49-F238E27FC236}">
                <a16:creationId xmlns:a16="http://schemas.microsoft.com/office/drawing/2014/main" id="{94A3A157-D3D2-0141-946D-FAC469E70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46</a:t>
            </a:r>
          </a:p>
        </p:txBody>
      </p:sp>
      <p:sp>
        <p:nvSpPr>
          <p:cNvPr id="70659" name="SynchSlideName" hidden="1">
            <a:extLst>
              <a:ext uri="{FF2B5EF4-FFF2-40B4-BE49-F238E27FC236}">
                <a16:creationId xmlns:a16="http://schemas.microsoft.com/office/drawing/2014/main" id="{AFE57A00-46E6-F741-BAA5-F0C47A620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P-01-Hope\P-01-045.jpg</a:t>
            </a:r>
          </a:p>
        </p:txBody>
      </p:sp>
      <p:sp>
        <p:nvSpPr>
          <p:cNvPr id="70660" name="Прямоугольник 1">
            <a:extLst>
              <a:ext uri="{FF2B5EF4-FFF2-40B4-BE49-F238E27FC236}">
                <a16:creationId xmlns:a16="http://schemas.microsoft.com/office/drawing/2014/main" id="{0F68FA7E-42D4-C140-BB5C-AEB1E3B91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4267200" cy="1662113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Ходатайство Христа за человека в небесном </a:t>
            </a:r>
          </a:p>
        </p:txBody>
      </p:sp>
      <p:sp>
        <p:nvSpPr>
          <p:cNvPr id="70661" name="Прямоугольник 2">
            <a:extLst>
              <a:ext uri="{FF2B5EF4-FFF2-40B4-BE49-F238E27FC236}">
                <a16:creationId xmlns:a16="http://schemas.microsoft.com/office/drawing/2014/main" id="{BA06BBA8-FE70-134C-AA9D-35586D262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362200"/>
            <a:ext cx="6019800" cy="2185988"/>
          </a:xfrm>
          <a:prstGeom prst="rect">
            <a:avLst/>
          </a:prstGeom>
          <a:solidFill>
            <a:srgbClr val="BD2F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святилище — такая же неотъемлемая часть плана спасения, как и Его смерть на кресте».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123E0-494D-0642-B9AF-5E906A7EF2BD}"/>
              </a:ext>
            </a:extLst>
          </p:cNvPr>
          <p:cNvSpPr/>
          <p:nvPr/>
        </p:nvSpPr>
        <p:spPr>
          <a:xfrm>
            <a:off x="1295400" y="4724400"/>
            <a:ext cx="6477000" cy="615553"/>
          </a:xfrm>
          <a:prstGeom prst="rect">
            <a:avLst/>
          </a:prstGeom>
          <a:solidFill>
            <a:srgbClr val="BD2F03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400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Великая борьба, с. 488, 489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P-01-047.jpg">
            <a:extLst>
              <a:ext uri="{FF2B5EF4-FFF2-40B4-BE49-F238E27FC236}">
                <a16:creationId xmlns:a16="http://schemas.microsoft.com/office/drawing/2014/main" id="{049782FD-9E84-4B40-927B-6062900B27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SynchSlideNum" hidden="1">
            <a:extLst>
              <a:ext uri="{FF2B5EF4-FFF2-40B4-BE49-F238E27FC236}">
                <a16:creationId xmlns:a16="http://schemas.microsoft.com/office/drawing/2014/main" id="{A048EE60-5775-1840-B13A-D231DFECC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48</a:t>
            </a:r>
          </a:p>
        </p:txBody>
      </p:sp>
      <p:sp>
        <p:nvSpPr>
          <p:cNvPr id="71683" name="SynchSlideName" hidden="1">
            <a:extLst>
              <a:ext uri="{FF2B5EF4-FFF2-40B4-BE49-F238E27FC236}">
                <a16:creationId xmlns:a16="http://schemas.microsoft.com/office/drawing/2014/main" id="{3F973677-9267-E748-BF12-0398487D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P-01-Hope\P-01-047.jpg</a:t>
            </a:r>
          </a:p>
        </p:txBody>
      </p:sp>
      <p:sp>
        <p:nvSpPr>
          <p:cNvPr id="71684" name="TextBox 1">
            <a:extLst>
              <a:ext uri="{FF2B5EF4-FFF2-40B4-BE49-F238E27FC236}">
                <a16:creationId xmlns:a16="http://schemas.microsoft.com/office/drawing/2014/main" id="{13CC928B-1137-0841-9CB7-633FF166F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87400"/>
            <a:ext cx="7162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>
                <a:latin typeface="Franklin Gothic Demi" panose="020B0603020102020204" pitchFamily="34" charset="0"/>
              </a:rPr>
              <a:t>ПОКЛОНИТЕСЬ СОЗДАТЕЛЮ</a:t>
            </a:r>
          </a:p>
        </p:txBody>
      </p:sp>
      <p:sp>
        <p:nvSpPr>
          <p:cNvPr id="71685" name="TextBox 5">
            <a:extLst>
              <a:ext uri="{FF2B5EF4-FFF2-40B4-BE49-F238E27FC236}">
                <a16:creationId xmlns:a16="http://schemas.microsoft.com/office/drawing/2014/main" id="{F38A3521-C275-3D49-8D57-CCE7A938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4495800"/>
            <a:ext cx="916305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i="1">
                <a:latin typeface="Franklin Gothic Demi" panose="020B0603020102020204" pitchFamily="34" charset="0"/>
              </a:rPr>
              <a:t>Конец стиха Откр. 14:7 призывает «поклонитесь Сотворившему небо и землю, и море и источники вод».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K-11-016h">
            <a:extLst>
              <a:ext uri="{FF2B5EF4-FFF2-40B4-BE49-F238E27FC236}">
                <a16:creationId xmlns:a16="http://schemas.microsoft.com/office/drawing/2014/main" id="{FF744FAB-7725-E048-AECD-381D6B7E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Box 1">
            <a:extLst>
              <a:ext uri="{FF2B5EF4-FFF2-40B4-BE49-F238E27FC236}">
                <a16:creationId xmlns:a16="http://schemas.microsoft.com/office/drawing/2014/main" id="{BEDDF1E6-5ADF-B14E-A69E-0CD5E0B0B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95400"/>
            <a:ext cx="4114800" cy="4032250"/>
          </a:xfrm>
          <a:prstGeom prst="rect">
            <a:avLst/>
          </a:prstGeom>
          <a:solidFill>
            <a:srgbClr val="1B6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Сотворение – это сильная концепция. Она возвращает к Тому, что создал нас и даёт нам безопасность и отдых в Его любви и заботе.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K-11-011">
            <a:extLst>
              <a:ext uri="{FF2B5EF4-FFF2-40B4-BE49-F238E27FC236}">
                <a16:creationId xmlns:a16="http://schemas.microsoft.com/office/drawing/2014/main" id="{B8A320A2-38B2-8947-A1D7-460A10A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-01-012.jpg">
            <a:extLst>
              <a:ext uri="{FF2B5EF4-FFF2-40B4-BE49-F238E27FC236}">
                <a16:creationId xmlns:a16="http://schemas.microsoft.com/office/drawing/2014/main" id="{D8FE4372-D616-184C-B750-0DF0A9AD33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SynchSlideNum" hidden="1">
            <a:extLst>
              <a:ext uri="{FF2B5EF4-FFF2-40B4-BE49-F238E27FC236}">
                <a16:creationId xmlns:a16="http://schemas.microsoft.com/office/drawing/2014/main" id="{94ED9AEA-2B4E-4C47-8795-70D97B55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11</a:t>
            </a:r>
          </a:p>
        </p:txBody>
      </p:sp>
      <p:sp>
        <p:nvSpPr>
          <p:cNvPr id="18435" name="SynchSlideName" hidden="1">
            <a:extLst>
              <a:ext uri="{FF2B5EF4-FFF2-40B4-BE49-F238E27FC236}">
                <a16:creationId xmlns:a16="http://schemas.microsoft.com/office/drawing/2014/main" id="{BAB47B12-B33E-2C42-ABD5-1AED7BC5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P-01-Hope\P-01-012.jpg</a:t>
            </a: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9E7BFE42-2767-994C-876C-0598DE51F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17913"/>
            <a:ext cx="8915400" cy="2554287"/>
          </a:xfrm>
          <a:prstGeom prst="rect">
            <a:avLst/>
          </a:prstGeom>
          <a:solidFill>
            <a:srgbClr val="004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Мы находим нашу уникальную пророческую личность описанную в Откр. 14:6-12 и это то, где мы находим большое стремление к тому, чтобы провозглашать евангелие целому миру.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K-11-015">
            <a:extLst>
              <a:ext uri="{FF2B5EF4-FFF2-40B4-BE49-F238E27FC236}">
                <a16:creationId xmlns:a16="http://schemas.microsoft.com/office/drawing/2014/main" id="{B3080024-3BB9-9E43-B5B3-7B164C7B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8B97B6-D495-1D40-9B44-17946A5C02F2}"/>
              </a:ext>
            </a:extLst>
          </p:cNvPr>
          <p:cNvSpPr txBox="1"/>
          <p:nvPr/>
        </p:nvSpPr>
        <p:spPr>
          <a:xfrm>
            <a:off x="838200" y="838200"/>
            <a:ext cx="3962400" cy="3108543"/>
          </a:xfrm>
          <a:prstGeom prst="rect">
            <a:avLst/>
          </a:prstGeom>
          <a:solidFill>
            <a:srgbClr val="1B619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Откровение 4:11</a:t>
            </a:r>
          </a:p>
          <a:p>
            <a:pPr>
              <a:defRPr/>
            </a:pPr>
            <a:endParaRPr lang="ru-RU" sz="3200" b="1" i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200" i="1" dirty="0">
                <a:latin typeface="Franklin Gothic Demi" pitchFamily="34" charset="0"/>
                <a:cs typeface="Arial" charset="0"/>
              </a:rPr>
              <a:t>«Достоин Ты, Господи, приять славу и честь и силу…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K-11-016">
            <a:extLst>
              <a:ext uri="{FF2B5EF4-FFF2-40B4-BE49-F238E27FC236}">
                <a16:creationId xmlns:a16="http://schemas.microsoft.com/office/drawing/2014/main" id="{C17E8335-3F98-4C4C-BAF9-B9A3BCFF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880A4-211C-C146-9E61-EF6A7058F823}"/>
              </a:ext>
            </a:extLst>
          </p:cNvPr>
          <p:cNvSpPr txBox="1"/>
          <p:nvPr/>
        </p:nvSpPr>
        <p:spPr>
          <a:xfrm>
            <a:off x="838200" y="857249"/>
            <a:ext cx="3962400" cy="3385542"/>
          </a:xfrm>
          <a:prstGeom prst="rect">
            <a:avLst/>
          </a:prstGeom>
          <a:solidFill>
            <a:srgbClr val="1B619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dirty="0">
                <a:ln>
                  <a:solidFill>
                    <a:schemeClr val="bg1"/>
                  </a:solidFill>
                </a:ln>
                <a:latin typeface="Franklin Gothic Demi" pitchFamily="34" charset="0"/>
                <a:cs typeface="Arial" charset="0"/>
              </a:rPr>
              <a:t>Откровение 4:11</a:t>
            </a:r>
          </a:p>
          <a:p>
            <a:pPr>
              <a:defRPr/>
            </a:pPr>
            <a:endParaRPr lang="ru-RU" sz="3200" b="1" i="1" dirty="0">
              <a:ln>
                <a:solidFill>
                  <a:schemeClr val="bg1"/>
                </a:solidFill>
              </a:ln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200" i="1" dirty="0">
                <a:latin typeface="Franklin Gothic Demi" pitchFamily="34" charset="0"/>
                <a:cs typeface="Arial" charset="0"/>
              </a:rPr>
              <a:t>…ибо Ты сотворил всё, и всё по Твоей воле существует и сотворено».</a:t>
            </a:r>
          </a:p>
          <a:p>
            <a:pPr>
              <a:defRPr/>
            </a:pPr>
            <a:endParaRPr lang="ru-RU" i="1" dirty="0"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P-01-048.jpg">
            <a:extLst>
              <a:ext uri="{FF2B5EF4-FFF2-40B4-BE49-F238E27FC236}">
                <a16:creationId xmlns:a16="http://schemas.microsoft.com/office/drawing/2014/main" id="{3E1B2030-D024-6743-8058-604814F363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SynchSlideNum" hidden="1">
            <a:extLst>
              <a:ext uri="{FF2B5EF4-FFF2-40B4-BE49-F238E27FC236}">
                <a16:creationId xmlns:a16="http://schemas.microsoft.com/office/drawing/2014/main" id="{32147085-9157-014A-87FC-20DF45AB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49</a:t>
            </a:r>
          </a:p>
        </p:txBody>
      </p:sp>
      <p:sp>
        <p:nvSpPr>
          <p:cNvPr id="80899" name="SynchSlideName" hidden="1">
            <a:extLst>
              <a:ext uri="{FF2B5EF4-FFF2-40B4-BE49-F238E27FC236}">
                <a16:creationId xmlns:a16="http://schemas.microsoft.com/office/drawing/2014/main" id="{3CB2CF87-7833-F346-B4F9-4C386C5E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P-01-Hope\P-01-048.jpg</a:t>
            </a:r>
          </a:p>
        </p:txBody>
      </p:sp>
      <p:sp>
        <p:nvSpPr>
          <p:cNvPr id="80900" name="TextBox 1">
            <a:extLst>
              <a:ext uri="{FF2B5EF4-FFF2-40B4-BE49-F238E27FC236}">
                <a16:creationId xmlns:a16="http://schemas.microsoft.com/office/drawing/2014/main" id="{4D890150-B746-0C41-AF6B-EE007423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24400"/>
            <a:ext cx="8915400" cy="1477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000" i="1">
                <a:latin typeface="Franklin Gothic Demi" panose="020B0603020102020204" pitchFamily="34" charset="0"/>
              </a:rPr>
              <a:t>Творение говорит о нашей ценности в Божьих глазах. Оно говорит, насколько мы ценны для Него.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P-01-049.jpg">
            <a:extLst>
              <a:ext uri="{FF2B5EF4-FFF2-40B4-BE49-F238E27FC236}">
                <a16:creationId xmlns:a16="http://schemas.microsoft.com/office/drawing/2014/main" id="{71668CEA-DBA5-9A41-8555-31A2194F4A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SynchSlideNum" hidden="1">
            <a:extLst>
              <a:ext uri="{FF2B5EF4-FFF2-40B4-BE49-F238E27FC236}">
                <a16:creationId xmlns:a16="http://schemas.microsoft.com/office/drawing/2014/main" id="{26A3747E-382E-794A-9E43-47013952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50</a:t>
            </a:r>
          </a:p>
        </p:txBody>
      </p:sp>
      <p:sp>
        <p:nvSpPr>
          <p:cNvPr id="81923" name="SynchSlideName" hidden="1">
            <a:extLst>
              <a:ext uri="{FF2B5EF4-FFF2-40B4-BE49-F238E27FC236}">
                <a16:creationId xmlns:a16="http://schemas.microsoft.com/office/drawing/2014/main" id="{7A8E6AB7-4097-2645-9A05-493B0B0E9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P-01-Hope\P-01-049.jpg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14561DCA-E50B-9E45-B6E7-9E19F4456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171950"/>
            <a:ext cx="7543800" cy="20002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100" i="1">
                <a:latin typeface="Franklin Gothic Demi" panose="020B0603020102020204" pitchFamily="34" charset="0"/>
              </a:rPr>
              <a:t>Иисус достоит нашего поклонения, потому что Он и создал нас и искупил. Сотворение – сердце всего истинного поклонения.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P-01-050.jpg">
            <a:extLst>
              <a:ext uri="{FF2B5EF4-FFF2-40B4-BE49-F238E27FC236}">
                <a16:creationId xmlns:a16="http://schemas.microsoft.com/office/drawing/2014/main" id="{1448ACB9-4F87-E94E-B747-3302693467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ynchSlideNum" hidden="1">
            <a:extLst>
              <a:ext uri="{FF2B5EF4-FFF2-40B4-BE49-F238E27FC236}">
                <a16:creationId xmlns:a16="http://schemas.microsoft.com/office/drawing/2014/main" id="{4287A5D4-88EB-394C-9195-2C2C0A179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51</a:t>
            </a:r>
          </a:p>
        </p:txBody>
      </p:sp>
      <p:sp>
        <p:nvSpPr>
          <p:cNvPr id="82947" name="SynchSlideName" hidden="1">
            <a:extLst>
              <a:ext uri="{FF2B5EF4-FFF2-40B4-BE49-F238E27FC236}">
                <a16:creationId xmlns:a16="http://schemas.microsoft.com/office/drawing/2014/main" id="{F953CAFE-44BA-6145-9B63-7BF62CBD6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P-01-Hope\P-01-050.jpg</a:t>
            </a:r>
          </a:p>
        </p:txBody>
      </p:sp>
      <p:sp>
        <p:nvSpPr>
          <p:cNvPr id="82948" name="TextBox 1">
            <a:extLst>
              <a:ext uri="{FF2B5EF4-FFF2-40B4-BE49-F238E27FC236}">
                <a16:creationId xmlns:a16="http://schemas.microsoft.com/office/drawing/2014/main" id="{812AAECD-462A-AA47-81EA-17518EC35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65400"/>
            <a:ext cx="4572000" cy="2616200"/>
          </a:xfrm>
          <a:prstGeom prst="rect">
            <a:avLst/>
          </a:prstGeom>
          <a:solidFill>
            <a:srgbClr val="000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i="1">
                <a:latin typeface="Franklin Gothic Demi" panose="020B0603020102020204" pitchFamily="34" charset="0"/>
              </a:rPr>
              <a:t>СУББОТА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i="1">
                <a:latin typeface="Franklin Gothic Demi" panose="020B0603020102020204" pitchFamily="34" charset="0"/>
              </a:rPr>
              <a:t>говорит о заботе Создателя и любви Искупителя.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K-11-016i">
            <a:extLst>
              <a:ext uri="{FF2B5EF4-FFF2-40B4-BE49-F238E27FC236}">
                <a16:creationId xmlns:a16="http://schemas.microsoft.com/office/drawing/2014/main" id="{628A2E40-9B3A-3643-8043-DA2C0E93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1">
            <a:extLst>
              <a:ext uri="{FF2B5EF4-FFF2-40B4-BE49-F238E27FC236}">
                <a16:creationId xmlns:a16="http://schemas.microsoft.com/office/drawing/2014/main" id="{D879681B-2540-694B-B45B-F3F5D2020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443038"/>
            <a:ext cx="7010400" cy="2062162"/>
          </a:xfrm>
          <a:prstGeom prst="rect">
            <a:avLst/>
          </a:prstGeom>
          <a:solidFill>
            <a:srgbClr val="000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Весть последнего времени из Откровения призывает нас отойти от бешеного темпа 21 века и найти покой в нашем Создателе.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P-01-050b.jpg">
            <a:extLst>
              <a:ext uri="{FF2B5EF4-FFF2-40B4-BE49-F238E27FC236}">
                <a16:creationId xmlns:a16="http://schemas.microsoft.com/office/drawing/2014/main" id="{9144B2C8-2A8A-354C-884E-F85D804E24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SynchSlideNum" hidden="1">
            <a:extLst>
              <a:ext uri="{FF2B5EF4-FFF2-40B4-BE49-F238E27FC236}">
                <a16:creationId xmlns:a16="http://schemas.microsoft.com/office/drawing/2014/main" id="{232DE730-A832-8040-873A-97ECB517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52</a:t>
            </a:r>
          </a:p>
        </p:txBody>
      </p:sp>
      <p:sp>
        <p:nvSpPr>
          <p:cNvPr id="86019" name="SynchSlideName" hidden="1">
            <a:extLst>
              <a:ext uri="{FF2B5EF4-FFF2-40B4-BE49-F238E27FC236}">
                <a16:creationId xmlns:a16="http://schemas.microsoft.com/office/drawing/2014/main" id="{52F1FE82-685A-154D-A482-1ED89CEC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P-01-Hope\P-01-050b.jpg</a:t>
            </a:r>
          </a:p>
        </p:txBody>
      </p:sp>
      <p:sp>
        <p:nvSpPr>
          <p:cNvPr id="86020" name="TextBox 1">
            <a:extLst>
              <a:ext uri="{FF2B5EF4-FFF2-40B4-BE49-F238E27FC236}">
                <a16:creationId xmlns:a16="http://schemas.microsoft.com/office/drawing/2014/main" id="{7E4912FD-A9A5-554E-A909-FF908C7E4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447800"/>
            <a:ext cx="7010400" cy="4524375"/>
          </a:xfrm>
          <a:prstGeom prst="rect">
            <a:avLst/>
          </a:prstGeom>
          <a:solidFill>
            <a:srgbClr val="000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Суббота – это вечный символ нашего покоя в Нём. Она гораздо лучше произвольного законнического требования показывает, что истинный покой от праведности делами находится в Нём. Суббота говорит о Боге совершившем и поэтому мы можем успокоится в Его свершениях.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P-01-053.jpg">
            <a:extLst>
              <a:ext uri="{FF2B5EF4-FFF2-40B4-BE49-F238E27FC236}">
                <a16:creationId xmlns:a16="http://schemas.microsoft.com/office/drawing/2014/main" id="{ADD8B0DB-5DB2-4347-917E-65DEE93BD9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SynchSlideNum" hidden="1">
            <a:extLst>
              <a:ext uri="{FF2B5EF4-FFF2-40B4-BE49-F238E27FC236}">
                <a16:creationId xmlns:a16="http://schemas.microsoft.com/office/drawing/2014/main" id="{DB0A8137-AC8A-CC41-B4FB-DCF2CBEA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55</a:t>
            </a:r>
          </a:p>
        </p:txBody>
      </p:sp>
      <p:sp>
        <p:nvSpPr>
          <p:cNvPr id="87043" name="SynchSlideName" hidden="1">
            <a:extLst>
              <a:ext uri="{FF2B5EF4-FFF2-40B4-BE49-F238E27FC236}">
                <a16:creationId xmlns:a16="http://schemas.microsoft.com/office/drawing/2014/main" id="{993D0808-5A56-614A-8425-66B2B577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P-01-Hope\P-01-053.jpg</a:t>
            </a:r>
          </a:p>
        </p:txBody>
      </p:sp>
      <p:sp>
        <p:nvSpPr>
          <p:cNvPr id="87044" name="TextBox 1">
            <a:extLst>
              <a:ext uri="{FF2B5EF4-FFF2-40B4-BE49-F238E27FC236}">
                <a16:creationId xmlns:a16="http://schemas.microsoft.com/office/drawing/2014/main" id="{2207C4B3-BD5E-3744-BDD0-F605E933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13150"/>
            <a:ext cx="7848600" cy="3016250"/>
          </a:xfrm>
          <a:prstGeom prst="rect">
            <a:avLst/>
          </a:prstGeom>
          <a:solidFill>
            <a:srgbClr val="000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800" i="1">
                <a:latin typeface="Franklin Gothic Demi" panose="020B0603020102020204" pitchFamily="34" charset="0"/>
              </a:rPr>
              <a:t>Субботний покой – это благодатный покой в руках Того, Кто создал нас, Того, Кто искупил нас и Того, Кто придёт за нами вновь.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P-01-054.jpg">
            <a:extLst>
              <a:ext uri="{FF2B5EF4-FFF2-40B4-BE49-F238E27FC236}">
                <a16:creationId xmlns:a16="http://schemas.microsoft.com/office/drawing/2014/main" id="{D4442B3A-C176-A040-B34C-18022C8A80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SynchSlideNum" hidden="1">
            <a:extLst>
              <a:ext uri="{FF2B5EF4-FFF2-40B4-BE49-F238E27FC236}">
                <a16:creationId xmlns:a16="http://schemas.microsoft.com/office/drawing/2014/main" id="{723E8A34-4AC5-214E-B40C-ECA9FD214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56</a:t>
            </a:r>
          </a:p>
        </p:txBody>
      </p:sp>
      <p:sp>
        <p:nvSpPr>
          <p:cNvPr id="88067" name="SynchSlideName" hidden="1">
            <a:extLst>
              <a:ext uri="{FF2B5EF4-FFF2-40B4-BE49-F238E27FC236}">
                <a16:creationId xmlns:a16="http://schemas.microsoft.com/office/drawing/2014/main" id="{DC28AD43-6B62-8C4F-A830-4D0F37A5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P-01-Hope\P-01-054.jpg</a:t>
            </a:r>
          </a:p>
        </p:txBody>
      </p:sp>
      <p:sp>
        <p:nvSpPr>
          <p:cNvPr id="88068" name="TextBox 4">
            <a:extLst>
              <a:ext uri="{FF2B5EF4-FFF2-40B4-BE49-F238E27FC236}">
                <a16:creationId xmlns:a16="http://schemas.microsoft.com/office/drawing/2014/main" id="{6AEE9C18-5EA4-5B4B-B4BB-25DB1E0CC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1447800"/>
            <a:ext cx="8382000" cy="4278313"/>
          </a:xfrm>
          <a:prstGeom prst="rect">
            <a:avLst/>
          </a:prstGeom>
          <a:solidFill>
            <a:srgbClr val="000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Суббота – это символ покоя, а не работы, символ благодати, а не законничества, символ уверенности, а не  осуждения, символ зависимости от Него, а не от нас самих. Каждую субботу мы радуемся в Его любви и молимся Ему о спасении, которое можно обрести только во Христе.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P-01-056c.jpg">
            <a:extLst>
              <a:ext uri="{FF2B5EF4-FFF2-40B4-BE49-F238E27FC236}">
                <a16:creationId xmlns:a16="http://schemas.microsoft.com/office/drawing/2014/main" id="{5792E1B8-7F4C-4E4F-9C1C-166591260F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SynchSlideNum" hidden="1">
            <a:extLst>
              <a:ext uri="{FF2B5EF4-FFF2-40B4-BE49-F238E27FC236}">
                <a16:creationId xmlns:a16="http://schemas.microsoft.com/office/drawing/2014/main" id="{63D87D30-77D9-9640-B447-A045D3788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61</a:t>
            </a:r>
          </a:p>
        </p:txBody>
      </p:sp>
      <p:sp>
        <p:nvSpPr>
          <p:cNvPr id="89091" name="SynchSlideName" hidden="1">
            <a:extLst>
              <a:ext uri="{FF2B5EF4-FFF2-40B4-BE49-F238E27FC236}">
                <a16:creationId xmlns:a16="http://schemas.microsoft.com/office/drawing/2014/main" id="{B9B1E122-B46B-1F46-9C49-F7926FB16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P-01-Hope\P-01-056c.jpg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75082-2EE4-A142-8FF5-28DD875689A1}"/>
              </a:ext>
            </a:extLst>
          </p:cNvPr>
          <p:cNvSpPr txBox="1"/>
          <p:nvPr/>
        </p:nvSpPr>
        <p:spPr>
          <a:xfrm>
            <a:off x="1219200" y="838200"/>
            <a:ext cx="3575594" cy="58477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Откровение 14:12</a:t>
            </a:r>
          </a:p>
        </p:txBody>
      </p:sp>
      <p:sp>
        <p:nvSpPr>
          <p:cNvPr id="89093" name="TextBox 5">
            <a:extLst>
              <a:ext uri="{FF2B5EF4-FFF2-40B4-BE49-F238E27FC236}">
                <a16:creationId xmlns:a16="http://schemas.microsoft.com/office/drawing/2014/main" id="{1F931A90-E26A-3546-841B-05311997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493838"/>
            <a:ext cx="5486400" cy="147796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000">
                <a:latin typeface="Franklin Gothic Demi" panose="020B0603020102020204" pitchFamily="34" charset="0"/>
              </a:rPr>
              <a:t>«Здесь терпение святых, соблюдающих заповеди Божии и веру Иисуса».</a:t>
            </a:r>
          </a:p>
        </p:txBody>
      </p:sp>
      <p:sp>
        <p:nvSpPr>
          <p:cNvPr id="89094" name="TextBox 6">
            <a:extLst>
              <a:ext uri="{FF2B5EF4-FFF2-40B4-BE49-F238E27FC236}">
                <a16:creationId xmlns:a16="http://schemas.microsoft.com/office/drawing/2014/main" id="{9338328E-F542-0F40-B024-E8E80FFE1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5105400"/>
            <a:ext cx="9124950" cy="1477963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000">
                <a:latin typeface="Franklin Gothic Demi" panose="020B0603020102020204" pitchFamily="34" charset="0"/>
              </a:rPr>
              <a:t>Весть Бога для последнего времени описывает группу людей, наполненных благодатью и верующих последнего времени.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-01-013.jpg">
            <a:extLst>
              <a:ext uri="{FF2B5EF4-FFF2-40B4-BE49-F238E27FC236}">
                <a16:creationId xmlns:a16="http://schemas.microsoft.com/office/drawing/2014/main" id="{9AA81F55-C1BB-3C4C-A9D1-71D9C1086F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ynchSlideNum" hidden="1">
            <a:extLst>
              <a:ext uri="{FF2B5EF4-FFF2-40B4-BE49-F238E27FC236}">
                <a16:creationId xmlns:a16="http://schemas.microsoft.com/office/drawing/2014/main" id="{F88D7769-5E6A-C049-911F-A64013417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12</a:t>
            </a:r>
          </a:p>
        </p:txBody>
      </p:sp>
      <p:sp>
        <p:nvSpPr>
          <p:cNvPr id="19459" name="SynchSlideName" hidden="1">
            <a:extLst>
              <a:ext uri="{FF2B5EF4-FFF2-40B4-BE49-F238E27FC236}">
                <a16:creationId xmlns:a16="http://schemas.microsoft.com/office/drawing/2014/main" id="{1D6D6E21-F8B4-2149-B727-8CFC0DB0F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P-01-Hope\P-01-013.jpg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36856E-9658-4D41-93AF-3B1C709C3AEC}"/>
              </a:ext>
            </a:extLst>
          </p:cNvPr>
          <p:cNvSpPr txBox="1"/>
          <p:nvPr/>
        </p:nvSpPr>
        <p:spPr>
          <a:xfrm>
            <a:off x="838200" y="1086683"/>
            <a:ext cx="6477000" cy="4316566"/>
          </a:xfrm>
          <a:prstGeom prst="rect">
            <a:avLst/>
          </a:prstGeom>
          <a:solidFill>
            <a:srgbClr val="421C5E"/>
          </a:solidFill>
          <a:ln>
            <a:solidFill>
              <a:srgbClr val="FF9933">
                <a:alpha val="52157"/>
              </a:srgb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050" i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«Особой миссией адвентистов седьмого дня является нести свет миру и стоять на страже истины. Им было вверено последнее предостережение к погибающему миру. Слово Божье освещает адвентистов своим чудесным светом. </a:t>
            </a:r>
          </a:p>
          <a:p>
            <a:pPr>
              <a:defRPr/>
            </a:pPr>
            <a:endParaRPr lang="ru-RU" sz="305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P-01-058.jpg">
            <a:extLst>
              <a:ext uri="{FF2B5EF4-FFF2-40B4-BE49-F238E27FC236}">
                <a16:creationId xmlns:a16="http://schemas.microsoft.com/office/drawing/2014/main" id="{DF2A0956-242D-DB40-9E51-CC9A49B593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SynchSlideNum" hidden="1">
            <a:extLst>
              <a:ext uri="{FF2B5EF4-FFF2-40B4-BE49-F238E27FC236}">
                <a16:creationId xmlns:a16="http://schemas.microsoft.com/office/drawing/2014/main" id="{1C12F78D-A4C9-CA45-B4E8-4D29AECD8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62</a:t>
            </a:r>
          </a:p>
        </p:txBody>
      </p:sp>
      <p:sp>
        <p:nvSpPr>
          <p:cNvPr id="90115" name="SynchSlideName" hidden="1">
            <a:extLst>
              <a:ext uri="{FF2B5EF4-FFF2-40B4-BE49-F238E27FC236}">
                <a16:creationId xmlns:a16="http://schemas.microsoft.com/office/drawing/2014/main" id="{D7A2A5CD-D2C8-DE45-BF5E-8E05F03D4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P-01-Hope\P-01-058.jpg</a:t>
            </a:r>
          </a:p>
        </p:txBody>
      </p:sp>
      <p:sp>
        <p:nvSpPr>
          <p:cNvPr id="90116" name="TextBox 1">
            <a:extLst>
              <a:ext uri="{FF2B5EF4-FFF2-40B4-BE49-F238E27FC236}">
                <a16:creationId xmlns:a16="http://schemas.microsoft.com/office/drawing/2014/main" id="{7A68C602-08D5-0941-BEE7-C23B24777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7543800" cy="464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Спасённые по благодати, их сердца наполнены верой Иисуса. Его вера мотивирует и меняет их. Она вдохновляет и наделяет их полномочиями. Она освобождает их от вины прошлого, наказания греха в настоящем и наполняет их сердца надеждой на будущее.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P-01-062.jpg">
            <a:extLst>
              <a:ext uri="{FF2B5EF4-FFF2-40B4-BE49-F238E27FC236}">
                <a16:creationId xmlns:a16="http://schemas.microsoft.com/office/drawing/2014/main" id="{022F7391-F8BC-5345-9493-58E1939C0E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SynchSlideNum" hidden="1">
            <a:extLst>
              <a:ext uri="{FF2B5EF4-FFF2-40B4-BE49-F238E27FC236}">
                <a16:creationId xmlns:a16="http://schemas.microsoft.com/office/drawing/2014/main" id="{3054710E-C247-AF4A-ADED-8C735D6B3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67</a:t>
            </a:r>
          </a:p>
        </p:txBody>
      </p:sp>
      <p:sp>
        <p:nvSpPr>
          <p:cNvPr id="91139" name="SynchSlideName" hidden="1">
            <a:extLst>
              <a:ext uri="{FF2B5EF4-FFF2-40B4-BE49-F238E27FC236}">
                <a16:creationId xmlns:a16="http://schemas.microsoft.com/office/drawing/2014/main" id="{58614F1F-D769-5340-89F2-1ED3088E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P-01-Hope\P-01-062.jpg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P-01-055.jpg">
            <a:extLst>
              <a:ext uri="{FF2B5EF4-FFF2-40B4-BE49-F238E27FC236}">
                <a16:creationId xmlns:a16="http://schemas.microsoft.com/office/drawing/2014/main" id="{E057F767-4266-B740-B397-588557348A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SynchSlideNum" hidden="1">
            <a:extLst>
              <a:ext uri="{FF2B5EF4-FFF2-40B4-BE49-F238E27FC236}">
                <a16:creationId xmlns:a16="http://schemas.microsoft.com/office/drawing/2014/main" id="{918F63EF-74E1-DE41-8236-D7857C22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57</a:t>
            </a:r>
          </a:p>
        </p:txBody>
      </p:sp>
      <p:sp>
        <p:nvSpPr>
          <p:cNvPr id="92163" name="SynchSlideName" hidden="1">
            <a:extLst>
              <a:ext uri="{FF2B5EF4-FFF2-40B4-BE49-F238E27FC236}">
                <a16:creationId xmlns:a16="http://schemas.microsoft.com/office/drawing/2014/main" id="{639DF3A3-0A00-1D48-83E5-EBC222B57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P-01-Hope\P-01-055.jpg</a:t>
            </a:r>
          </a:p>
        </p:txBody>
      </p:sp>
      <p:sp>
        <p:nvSpPr>
          <p:cNvPr id="92164" name="TextBox 1">
            <a:extLst>
              <a:ext uri="{FF2B5EF4-FFF2-40B4-BE49-F238E27FC236}">
                <a16:creationId xmlns:a16="http://schemas.microsoft.com/office/drawing/2014/main" id="{1A34512E-AF20-3843-99D2-52307076C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4191000"/>
            <a:ext cx="6732587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i="1">
                <a:latin typeface="Franklin Gothic Demi" panose="020B0603020102020204" pitchFamily="34" charset="0"/>
              </a:rPr>
              <a:t>Что насчёт 2-ой и 3-ей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i="1">
                <a:latin typeface="Franklin Gothic Demi" panose="020B0603020102020204" pitchFamily="34" charset="0"/>
              </a:rPr>
              <a:t>ангельской вести?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P-01-056.jpg">
            <a:extLst>
              <a:ext uri="{FF2B5EF4-FFF2-40B4-BE49-F238E27FC236}">
                <a16:creationId xmlns:a16="http://schemas.microsoft.com/office/drawing/2014/main" id="{D88E6F34-77E8-9D46-898E-0F0C51B7C0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SynchSlideNum" hidden="1">
            <a:extLst>
              <a:ext uri="{FF2B5EF4-FFF2-40B4-BE49-F238E27FC236}">
                <a16:creationId xmlns:a16="http://schemas.microsoft.com/office/drawing/2014/main" id="{C55369AC-FAF7-7A40-8E97-684E4FC9F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58</a:t>
            </a:r>
          </a:p>
        </p:txBody>
      </p:sp>
      <p:sp>
        <p:nvSpPr>
          <p:cNvPr id="93187" name="SynchSlideName" hidden="1">
            <a:extLst>
              <a:ext uri="{FF2B5EF4-FFF2-40B4-BE49-F238E27FC236}">
                <a16:creationId xmlns:a16="http://schemas.microsoft.com/office/drawing/2014/main" id="{CC989F4F-0AD0-A44A-99C6-FFA47F3CC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P-01-Hope\P-01-056.jpg</a:t>
            </a:r>
          </a:p>
        </p:txBody>
      </p:sp>
      <p:sp>
        <p:nvSpPr>
          <p:cNvPr id="93188" name="TextBox 1">
            <a:extLst>
              <a:ext uri="{FF2B5EF4-FFF2-40B4-BE49-F238E27FC236}">
                <a16:creationId xmlns:a16="http://schemas.microsoft.com/office/drawing/2014/main" id="{866066AC-8CDA-4247-ACC8-88DA8296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077200" cy="708025"/>
          </a:xfrm>
          <a:prstGeom prst="rect">
            <a:avLst/>
          </a:prstGeom>
          <a:solidFill>
            <a:srgbClr val="271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FF0000"/>
                </a:solidFill>
                <a:latin typeface="Franklin Gothic Demi" panose="020B0603020102020204" pitchFamily="34" charset="0"/>
              </a:rPr>
              <a:t>«Пал, пал Вавилон»</a:t>
            </a:r>
          </a:p>
        </p:txBody>
      </p:sp>
      <p:sp>
        <p:nvSpPr>
          <p:cNvPr id="93189" name="TextBox 5">
            <a:extLst>
              <a:ext uri="{FF2B5EF4-FFF2-40B4-BE49-F238E27FC236}">
                <a16:creationId xmlns:a16="http://schemas.microsoft.com/office/drawing/2014/main" id="{2B8ECEFF-652D-534F-9FA2-22FCCBB14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24000"/>
            <a:ext cx="7162800" cy="708025"/>
          </a:xfrm>
          <a:prstGeom prst="rect">
            <a:avLst/>
          </a:prstGeom>
          <a:solidFill>
            <a:srgbClr val="271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FF0000"/>
                </a:solidFill>
                <a:latin typeface="Franklin Gothic Demi" panose="020B0603020102020204" pitchFamily="34" charset="0"/>
              </a:rPr>
              <a:t>«ЗНАК ЗВЕРЯ»</a:t>
            </a:r>
          </a:p>
        </p:txBody>
      </p:sp>
      <p:sp>
        <p:nvSpPr>
          <p:cNvPr id="93190" name="TextBox 6">
            <a:extLst>
              <a:ext uri="{FF2B5EF4-FFF2-40B4-BE49-F238E27FC236}">
                <a16:creationId xmlns:a16="http://schemas.microsoft.com/office/drawing/2014/main" id="{BC3A39C6-76FF-AC4E-A45A-376754944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09800"/>
            <a:ext cx="7620000" cy="4524375"/>
          </a:xfrm>
          <a:prstGeom prst="rect">
            <a:avLst/>
          </a:prstGeom>
          <a:solidFill>
            <a:srgbClr val="271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500" i="1">
                <a:latin typeface="Franklin Gothic Demi" panose="020B0603020102020204" pitchFamily="34" charset="0"/>
              </a:rPr>
              <a:t>Эти выражения больше говорят о эгоцентричной надменности и человеческой гордости, чем о жертвенной любви. В Дан. 4:27, царь Вавилона Навуходоносор высокомерно заявляет: «Это ли не величественный Вавилон, который построил я».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P-01-057.jpg">
            <a:extLst>
              <a:ext uri="{FF2B5EF4-FFF2-40B4-BE49-F238E27FC236}">
                <a16:creationId xmlns:a16="http://schemas.microsoft.com/office/drawing/2014/main" id="{71BE5398-1138-BD4F-85A2-32C5D45D28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SynchSlideNum" hidden="1">
            <a:extLst>
              <a:ext uri="{FF2B5EF4-FFF2-40B4-BE49-F238E27FC236}">
                <a16:creationId xmlns:a16="http://schemas.microsoft.com/office/drawing/2014/main" id="{E0235C23-0F21-DB47-8EB3-C64B547A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59</a:t>
            </a:r>
          </a:p>
        </p:txBody>
      </p:sp>
      <p:sp>
        <p:nvSpPr>
          <p:cNvPr id="94211" name="SynchSlideName" hidden="1">
            <a:extLst>
              <a:ext uri="{FF2B5EF4-FFF2-40B4-BE49-F238E27FC236}">
                <a16:creationId xmlns:a16="http://schemas.microsoft.com/office/drawing/2014/main" id="{C21F1FF9-573D-834F-9766-3970F90D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P-01-Hope\P-01-057.jpg</a:t>
            </a:r>
          </a:p>
        </p:txBody>
      </p:sp>
      <p:sp>
        <p:nvSpPr>
          <p:cNvPr id="94212" name="TextBox 1">
            <a:extLst>
              <a:ext uri="{FF2B5EF4-FFF2-40B4-BE49-F238E27FC236}">
                <a16:creationId xmlns:a16="http://schemas.microsoft.com/office/drawing/2014/main" id="{E03B5AF4-7E6E-A84D-AB57-E746C1DB3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5875"/>
            <a:ext cx="7467600" cy="354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Вавилон представлял гордость достижений человека. Он был символом человеческих заслуг, а нет Божьей благодати, человеческих традиций, а не Божьих повелений. Вавилон был символом религиозной гордости и надменности.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P-01-056b.jpg">
            <a:extLst>
              <a:ext uri="{FF2B5EF4-FFF2-40B4-BE49-F238E27FC236}">
                <a16:creationId xmlns:a16="http://schemas.microsoft.com/office/drawing/2014/main" id="{C9941F4D-7E62-EF49-9A3C-4F1CFE8A1E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SynchSlideNum" hidden="1">
            <a:extLst>
              <a:ext uri="{FF2B5EF4-FFF2-40B4-BE49-F238E27FC236}">
                <a16:creationId xmlns:a16="http://schemas.microsoft.com/office/drawing/2014/main" id="{8D65F384-34FC-2649-A15B-419F2017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60</a:t>
            </a:r>
          </a:p>
        </p:txBody>
      </p:sp>
      <p:sp>
        <p:nvSpPr>
          <p:cNvPr id="95235" name="SynchSlideName" hidden="1">
            <a:extLst>
              <a:ext uri="{FF2B5EF4-FFF2-40B4-BE49-F238E27FC236}">
                <a16:creationId xmlns:a16="http://schemas.microsoft.com/office/drawing/2014/main" id="{53EE06C1-56E5-A948-A482-02D4BD87C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P-01-Hope\P-01-056b.jpg</a:t>
            </a:r>
          </a:p>
        </p:txBody>
      </p:sp>
      <p:sp>
        <p:nvSpPr>
          <p:cNvPr id="95236" name="TextBox 4">
            <a:extLst>
              <a:ext uri="{FF2B5EF4-FFF2-40B4-BE49-F238E27FC236}">
                <a16:creationId xmlns:a16="http://schemas.microsoft.com/office/drawing/2014/main" id="{729DB482-FF5A-644F-8909-7B3CF94A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6096000" cy="5478463"/>
          </a:xfrm>
          <a:prstGeom prst="rect">
            <a:avLst/>
          </a:prstGeom>
          <a:solidFill>
            <a:srgbClr val="271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500" i="1">
                <a:latin typeface="Franklin Gothic Demi" panose="020B0603020102020204" pitchFamily="34" charset="0"/>
              </a:rPr>
              <a:t>Знак зверя в самом его сердце превозносит человеческое над божественным. Он ставит слова человека выше слов Бога. Он находит свои плоды в замене заповедей Божьих указаниями человеческими. Он приводит к восхвалению человека, а не Бога.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P-01-058b.jpg">
            <a:extLst>
              <a:ext uri="{FF2B5EF4-FFF2-40B4-BE49-F238E27FC236}">
                <a16:creationId xmlns:a16="http://schemas.microsoft.com/office/drawing/2014/main" id="{DD29002E-96D6-8A4B-A089-927F381385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SynchSlideNum" hidden="1">
            <a:extLst>
              <a:ext uri="{FF2B5EF4-FFF2-40B4-BE49-F238E27FC236}">
                <a16:creationId xmlns:a16="http://schemas.microsoft.com/office/drawing/2014/main" id="{F9AF21AE-0F2C-2949-A846-70F8694D4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63</a:t>
            </a:r>
          </a:p>
        </p:txBody>
      </p:sp>
      <p:sp>
        <p:nvSpPr>
          <p:cNvPr id="96259" name="SynchSlideName" hidden="1">
            <a:extLst>
              <a:ext uri="{FF2B5EF4-FFF2-40B4-BE49-F238E27FC236}">
                <a16:creationId xmlns:a16="http://schemas.microsoft.com/office/drawing/2014/main" id="{ED649908-9B3F-6B4C-9470-3BFB56C0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P-01-Hope\P-01-058b.jpg</a:t>
            </a:r>
          </a:p>
        </p:txBody>
      </p:sp>
      <p:sp>
        <p:nvSpPr>
          <p:cNvPr id="96260" name="TextBox 1">
            <a:extLst>
              <a:ext uri="{FF2B5EF4-FFF2-40B4-BE49-F238E27FC236}">
                <a16:creationId xmlns:a16="http://schemas.microsoft.com/office/drawing/2014/main" id="{DF1B425F-6C74-544C-93D5-EC481522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00400"/>
            <a:ext cx="7543800" cy="314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Георг Фредерих Гендель, великий музыкант, потерял здоровье; правая сторона была парализована; деньги закончились; его кредиторы схватили и посадили его в тюрьму.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28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P-01-059.jpg">
            <a:extLst>
              <a:ext uri="{FF2B5EF4-FFF2-40B4-BE49-F238E27FC236}">
                <a16:creationId xmlns:a16="http://schemas.microsoft.com/office/drawing/2014/main" id="{B6563239-A6DE-194C-808E-EB3FA94983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SynchSlideNum" hidden="1">
            <a:extLst>
              <a:ext uri="{FF2B5EF4-FFF2-40B4-BE49-F238E27FC236}">
                <a16:creationId xmlns:a16="http://schemas.microsoft.com/office/drawing/2014/main" id="{98EF6A73-8610-AF4E-9BA8-101CDF3ED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64</a:t>
            </a:r>
          </a:p>
        </p:txBody>
      </p:sp>
      <p:sp>
        <p:nvSpPr>
          <p:cNvPr id="97283" name="SynchSlideName" hidden="1">
            <a:extLst>
              <a:ext uri="{FF2B5EF4-FFF2-40B4-BE49-F238E27FC236}">
                <a16:creationId xmlns:a16="http://schemas.microsoft.com/office/drawing/2014/main" id="{15AF62D6-6D57-A048-8EE5-271FC13A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P-01-Hope\P-01-059.jpg</a:t>
            </a:r>
          </a:p>
        </p:txBody>
      </p:sp>
      <p:sp>
        <p:nvSpPr>
          <p:cNvPr id="97284" name="TextBox 4">
            <a:extLst>
              <a:ext uri="{FF2B5EF4-FFF2-40B4-BE49-F238E27FC236}">
                <a16:creationId xmlns:a16="http://schemas.microsoft.com/office/drawing/2014/main" id="{69FA692B-7315-8048-9D4E-07B95F672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981200"/>
            <a:ext cx="47244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Он обрёл новые силы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в 3 отрывке книги Откровение</a:t>
            </a:r>
            <a:r>
              <a:rPr lang="ru-RU" altLang="ru-RU" sz="2800" i="1">
                <a:latin typeface="Franklin Gothic Demi" panose="020B0603020102020204" pitchFamily="34" charset="0"/>
              </a:rPr>
              <a:t>.</a:t>
            </a:r>
            <a:endParaRPr lang="ru-RU" altLang="ru-RU" sz="3300" i="1">
              <a:latin typeface="Franklin Gothic Demi" panose="020B06030201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P-01-060.jpg">
            <a:extLst>
              <a:ext uri="{FF2B5EF4-FFF2-40B4-BE49-F238E27FC236}">
                <a16:creationId xmlns:a16="http://schemas.microsoft.com/office/drawing/2014/main" id="{8CDE69A8-40D1-DE4C-AF60-757A7C4EE8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SynchSlideNum" hidden="1">
            <a:extLst>
              <a:ext uri="{FF2B5EF4-FFF2-40B4-BE49-F238E27FC236}">
                <a16:creationId xmlns:a16="http://schemas.microsoft.com/office/drawing/2014/main" id="{E7258718-EC2D-384C-BBDC-6E7304A11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65</a:t>
            </a:r>
          </a:p>
        </p:txBody>
      </p:sp>
      <p:sp>
        <p:nvSpPr>
          <p:cNvPr id="98307" name="SynchSlideName" hidden="1">
            <a:extLst>
              <a:ext uri="{FF2B5EF4-FFF2-40B4-BE49-F238E27FC236}">
                <a16:creationId xmlns:a16="http://schemas.microsoft.com/office/drawing/2014/main" id="{2B60958B-D189-F747-893D-BC937FF8C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P-01-Hope\P-01-060.jpg</a:t>
            </a:r>
          </a:p>
        </p:txBody>
      </p:sp>
      <p:sp>
        <p:nvSpPr>
          <p:cNvPr id="98308" name="TextBox 1">
            <a:extLst>
              <a:ext uri="{FF2B5EF4-FFF2-40B4-BE49-F238E27FC236}">
                <a16:creationId xmlns:a16="http://schemas.microsoft.com/office/drawing/2014/main" id="{27FA9EF3-02D0-3345-8622-F34A7C39F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63575"/>
            <a:ext cx="8077200" cy="550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u="sng">
                <a:latin typeface="Franklin Gothic Demi" panose="020B0603020102020204" pitchFamily="34" charset="0"/>
              </a:rPr>
              <a:t>Откровение 11:15 </a:t>
            </a:r>
            <a:r>
              <a:rPr lang="ru-RU" altLang="ru-RU">
                <a:latin typeface="Franklin Gothic Demi" panose="020B0603020102020204" pitchFamily="34" charset="0"/>
              </a:rPr>
              <a:t>– </a:t>
            </a:r>
            <a:r>
              <a:rPr lang="ru-RU" altLang="ru-RU" i="1">
                <a:latin typeface="Franklin Gothic Demi" panose="020B0603020102020204" pitchFamily="34" charset="0"/>
              </a:rPr>
              <a:t>«царство мира соделалось царством Господа нашего и Христа Его, и будет царствовать во веки веков».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u="sng">
                <a:latin typeface="Franklin Gothic Demi" panose="020B0603020102020204" pitchFamily="34" charset="0"/>
              </a:rPr>
              <a:t>Откровение 19:6</a:t>
            </a:r>
            <a:r>
              <a:rPr lang="ru-RU" altLang="ru-RU">
                <a:latin typeface="Franklin Gothic Demi" panose="020B0603020102020204" pitchFamily="34" charset="0"/>
              </a:rPr>
              <a:t> – </a:t>
            </a:r>
            <a:r>
              <a:rPr lang="ru-RU" altLang="ru-RU" i="1">
                <a:latin typeface="Franklin Gothic Demi" panose="020B0603020102020204" pitchFamily="34" charset="0"/>
              </a:rPr>
              <a:t>«И слышал я как бы голос многочисленного народа, как бы шум вод многих, как бы голос громов сильных, говорящих: аллилуия! ибо воцарился Господь Бог Вседержитель».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u="sng">
                <a:latin typeface="Franklin Gothic Demi" panose="020B0603020102020204" pitchFamily="34" charset="0"/>
              </a:rPr>
              <a:t>Откровение 19:16</a:t>
            </a:r>
            <a:r>
              <a:rPr lang="ru-RU" altLang="ru-RU">
                <a:latin typeface="Franklin Gothic Demi" panose="020B0603020102020204" pitchFamily="34" charset="0"/>
              </a:rPr>
              <a:t> – </a:t>
            </a:r>
            <a:r>
              <a:rPr lang="ru-RU" altLang="ru-RU" i="1">
                <a:latin typeface="Franklin Gothic Demi" panose="020B0603020102020204" pitchFamily="34" charset="0"/>
              </a:rPr>
              <a:t>«Царь царей и Господь господствующих».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P-01-061.jpg">
            <a:extLst>
              <a:ext uri="{FF2B5EF4-FFF2-40B4-BE49-F238E27FC236}">
                <a16:creationId xmlns:a16="http://schemas.microsoft.com/office/drawing/2014/main" id="{15C62C91-A06B-CB44-8056-912A854666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SynchSlideNum" hidden="1">
            <a:extLst>
              <a:ext uri="{FF2B5EF4-FFF2-40B4-BE49-F238E27FC236}">
                <a16:creationId xmlns:a16="http://schemas.microsoft.com/office/drawing/2014/main" id="{843D8159-8752-F34D-A1FB-A8A476F03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66</a:t>
            </a:r>
          </a:p>
        </p:txBody>
      </p:sp>
      <p:sp>
        <p:nvSpPr>
          <p:cNvPr id="99331" name="SynchSlideName" hidden="1">
            <a:extLst>
              <a:ext uri="{FF2B5EF4-FFF2-40B4-BE49-F238E27FC236}">
                <a16:creationId xmlns:a16="http://schemas.microsoft.com/office/drawing/2014/main" id="{305F8DCE-CF45-444D-9463-A082AE404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P-01-Hope\P-01-061.jpg</a:t>
            </a:r>
          </a:p>
        </p:txBody>
      </p:sp>
      <p:sp>
        <p:nvSpPr>
          <p:cNvPr id="99332" name="TextBox 4">
            <a:extLst>
              <a:ext uri="{FF2B5EF4-FFF2-40B4-BE49-F238E27FC236}">
                <a16:creationId xmlns:a16="http://schemas.microsoft.com/office/drawing/2014/main" id="{92598A87-CACA-4C4C-B96F-8678FCAD0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906713"/>
            <a:ext cx="8267700" cy="3646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300" i="1">
                <a:latin typeface="Franklin Gothic Demi" panose="020B0603020102020204" pitchFamily="34" charset="0"/>
              </a:rPr>
              <a:t>Гендель был так вдохновлён этим, что сочинил ораторию «Мессия» за 21 день летом 1741 года. Когда он написал часть «Аллилуйя» для хора, его помощник нашёл его в слезах, и композитор сказал ему: «Я никогда не думал, что увижу небо отверстым и лицо самого Бога».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-01-014.jpg">
            <a:extLst>
              <a:ext uri="{FF2B5EF4-FFF2-40B4-BE49-F238E27FC236}">
                <a16:creationId xmlns:a16="http://schemas.microsoft.com/office/drawing/2014/main" id="{D310ED45-00BC-E649-BD41-C092E008D6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SynchSlideNum" hidden="1">
            <a:extLst>
              <a:ext uri="{FF2B5EF4-FFF2-40B4-BE49-F238E27FC236}">
                <a16:creationId xmlns:a16="http://schemas.microsoft.com/office/drawing/2014/main" id="{5BB1F66E-56CB-FD48-8E90-F1C88664A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13</a:t>
            </a:r>
          </a:p>
        </p:txBody>
      </p:sp>
      <p:sp>
        <p:nvSpPr>
          <p:cNvPr id="20483" name="SynchSlideName" hidden="1">
            <a:extLst>
              <a:ext uri="{FF2B5EF4-FFF2-40B4-BE49-F238E27FC236}">
                <a16:creationId xmlns:a16="http://schemas.microsoft.com/office/drawing/2014/main" id="{57DCADBA-26C6-6345-A60C-4AA9C806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P-01-Hope\P-01-014.jpg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153193-8990-4642-8E18-727A02E078A5}"/>
              </a:ext>
            </a:extLst>
          </p:cNvPr>
          <p:cNvSpPr/>
          <p:nvPr/>
        </p:nvSpPr>
        <p:spPr>
          <a:xfrm>
            <a:off x="838200" y="1156930"/>
            <a:ext cx="6400800" cy="4862870"/>
          </a:xfrm>
          <a:prstGeom prst="rect">
            <a:avLst/>
          </a:prstGeom>
          <a:solidFill>
            <a:srgbClr val="421C5E"/>
          </a:solidFill>
          <a:ln>
            <a:solidFill>
              <a:srgbClr val="FF9933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100" i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Господь поручил им самую почётную миссию — возвестить миру вести первого, второго и третьего ангелов. И нет более важной работы, чем эта. Адвентисты не вправе занимать своё внимание чем-то иным».</a:t>
            </a:r>
          </a:p>
          <a:p>
            <a:pPr>
              <a:defRPr/>
            </a:pPr>
            <a:endParaRPr lang="ru-RU" sz="310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10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 algn="r">
              <a:defRPr/>
            </a:pPr>
            <a:r>
              <a:rPr lang="ru-RU" sz="31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Евангелизм, с. 119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P-01-003.jpg">
            <a:extLst>
              <a:ext uri="{FF2B5EF4-FFF2-40B4-BE49-F238E27FC236}">
                <a16:creationId xmlns:a16="http://schemas.microsoft.com/office/drawing/2014/main" id="{04549691-0B3C-E147-956B-75EC0D9A1C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SynchSlideNum" hidden="1">
            <a:extLst>
              <a:ext uri="{FF2B5EF4-FFF2-40B4-BE49-F238E27FC236}">
                <a16:creationId xmlns:a16="http://schemas.microsoft.com/office/drawing/2014/main" id="{C9D6D353-A531-8844-96A5-7138BBC8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3</a:t>
            </a:r>
          </a:p>
        </p:txBody>
      </p:sp>
      <p:sp>
        <p:nvSpPr>
          <p:cNvPr id="100355" name="SynchSlideName" hidden="1">
            <a:extLst>
              <a:ext uri="{FF2B5EF4-FFF2-40B4-BE49-F238E27FC236}">
                <a16:creationId xmlns:a16="http://schemas.microsoft.com/office/drawing/2014/main" id="{5DFA5C23-9347-564B-A038-1EBFD135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P-01-Hope\P-01-003.jpg</a:t>
            </a:r>
          </a:p>
        </p:txBody>
      </p:sp>
      <p:sp>
        <p:nvSpPr>
          <p:cNvPr id="100356" name="TextBox 1">
            <a:extLst>
              <a:ext uri="{FF2B5EF4-FFF2-40B4-BE49-F238E27FC236}">
                <a16:creationId xmlns:a16="http://schemas.microsoft.com/office/drawing/2014/main" id="{64896CD5-8095-104D-AD02-ED6501C44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2514600"/>
            <a:ext cx="3962400" cy="615950"/>
          </a:xfrm>
          <a:prstGeom prst="rect">
            <a:avLst/>
          </a:prstGeom>
          <a:solidFill>
            <a:srgbClr val="026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400" i="1">
                <a:latin typeface="Franklin Gothic Demi" panose="020B0603020102020204" pitchFamily="34" charset="0"/>
              </a:rPr>
              <a:t>«Слушай, Израиль».</a:t>
            </a:r>
          </a:p>
        </p:txBody>
      </p:sp>
      <p:sp>
        <p:nvSpPr>
          <p:cNvPr id="100357" name="Прямоугольник 2">
            <a:extLst>
              <a:ext uri="{FF2B5EF4-FFF2-40B4-BE49-F238E27FC236}">
                <a16:creationId xmlns:a16="http://schemas.microsoft.com/office/drawing/2014/main" id="{23D300A9-46C4-ED48-BB46-51641D3A8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114800"/>
            <a:ext cx="8229600" cy="206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На протяжении веков их изгнания пение Шма напоминало евреям о духовном видении и пути, которые объединяли их как народ.</a:t>
            </a: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P-01-002.jpg">
            <a:extLst>
              <a:ext uri="{FF2B5EF4-FFF2-40B4-BE49-F238E27FC236}">
                <a16:creationId xmlns:a16="http://schemas.microsoft.com/office/drawing/2014/main" id="{1F7E67A4-022D-8C4B-AE9B-4250E89099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SynchSlideNum" hidden="1">
            <a:extLst>
              <a:ext uri="{FF2B5EF4-FFF2-40B4-BE49-F238E27FC236}">
                <a16:creationId xmlns:a16="http://schemas.microsoft.com/office/drawing/2014/main" id="{0E210328-654F-1A40-A82E-6C4051098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2</a:t>
            </a:r>
          </a:p>
        </p:txBody>
      </p:sp>
      <p:sp>
        <p:nvSpPr>
          <p:cNvPr id="101379" name="SynchSlideName" hidden="1">
            <a:extLst>
              <a:ext uri="{FF2B5EF4-FFF2-40B4-BE49-F238E27FC236}">
                <a16:creationId xmlns:a16="http://schemas.microsoft.com/office/drawing/2014/main" id="{A3B9E959-795F-7C44-92D1-F222D0BC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P-01-Hope\P-01-002.jpg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98E80-B895-254B-BA15-702B10F33148}"/>
              </a:ext>
            </a:extLst>
          </p:cNvPr>
          <p:cNvSpPr txBox="1"/>
          <p:nvPr/>
        </p:nvSpPr>
        <p:spPr>
          <a:xfrm>
            <a:off x="1219200" y="838200"/>
            <a:ext cx="3724609" cy="615553"/>
          </a:xfrm>
          <a:prstGeom prst="rect">
            <a:avLst/>
          </a:prstGeom>
          <a:solidFill>
            <a:srgbClr val="0262B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400" b="1" dirty="0">
                <a:ln>
                  <a:solidFill>
                    <a:srgbClr val="000F2E"/>
                  </a:solidFill>
                </a:ln>
                <a:solidFill>
                  <a:srgbClr val="FFC000"/>
                </a:solidFill>
                <a:latin typeface="Franklin Gothic Demi" pitchFamily="34" charset="0"/>
                <a:cs typeface="Arial" charset="0"/>
              </a:rPr>
              <a:t>Второзаконие 6:4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2C4AD-0222-044C-A0A2-B1B1CF10EA51}"/>
              </a:ext>
            </a:extLst>
          </p:cNvPr>
          <p:cNvSpPr txBox="1"/>
          <p:nvPr/>
        </p:nvSpPr>
        <p:spPr>
          <a:xfrm>
            <a:off x="1066800" y="1453753"/>
            <a:ext cx="6400800" cy="1138773"/>
          </a:xfrm>
          <a:prstGeom prst="rect">
            <a:avLst/>
          </a:prstGeom>
          <a:solidFill>
            <a:srgbClr val="0262B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400" b="1" i="1" dirty="0">
                <a:ln>
                  <a:solidFill>
                    <a:srgbClr val="000F2E"/>
                  </a:solidFill>
                </a:ln>
                <a:latin typeface="Franklin Gothic Demi" pitchFamily="34" charset="0"/>
                <a:cs typeface="Arial" charset="0"/>
              </a:rPr>
              <a:t>«Слушай, Израиль: Господь, Бог наш, Господь един есть».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P-01-004.jpg">
            <a:extLst>
              <a:ext uri="{FF2B5EF4-FFF2-40B4-BE49-F238E27FC236}">
                <a16:creationId xmlns:a16="http://schemas.microsoft.com/office/drawing/2014/main" id="{0B74A13C-9E21-0745-A34F-8F12897231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SynchSlideNum" hidden="1">
            <a:extLst>
              <a:ext uri="{FF2B5EF4-FFF2-40B4-BE49-F238E27FC236}">
                <a16:creationId xmlns:a16="http://schemas.microsoft.com/office/drawing/2014/main" id="{7419C4D3-C665-3A49-BEB2-44BCB8E82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4</a:t>
            </a:r>
          </a:p>
        </p:txBody>
      </p:sp>
      <p:sp>
        <p:nvSpPr>
          <p:cNvPr id="102403" name="SynchSlideName" hidden="1">
            <a:extLst>
              <a:ext uri="{FF2B5EF4-FFF2-40B4-BE49-F238E27FC236}">
                <a16:creationId xmlns:a16="http://schemas.microsoft.com/office/drawing/2014/main" id="{207812BB-FDA2-C94E-B122-1CD3A4789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P-01-Hope\P-01-004.jpg</a:t>
            </a:r>
          </a:p>
        </p:txBody>
      </p:sp>
      <p:sp>
        <p:nvSpPr>
          <p:cNvPr id="102404" name="Прямоугольник 4">
            <a:extLst>
              <a:ext uri="{FF2B5EF4-FFF2-40B4-BE49-F238E27FC236}">
                <a16:creationId xmlns:a16="http://schemas.microsoft.com/office/drawing/2014/main" id="{0CD5B79F-E4D8-EF4E-9151-BD6FE870F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43400"/>
            <a:ext cx="6934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Еврейские матери продолжали учить своих детей петь Шма перед тем, как лечь спать.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P-01-005.jpg">
            <a:extLst>
              <a:ext uri="{FF2B5EF4-FFF2-40B4-BE49-F238E27FC236}">
                <a16:creationId xmlns:a16="http://schemas.microsoft.com/office/drawing/2014/main" id="{186DE91E-289D-2547-885E-3EB1467B16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SynchSlideNum" hidden="1">
            <a:extLst>
              <a:ext uri="{FF2B5EF4-FFF2-40B4-BE49-F238E27FC236}">
                <a16:creationId xmlns:a16="http://schemas.microsoft.com/office/drawing/2014/main" id="{3AD5A47C-937E-5D49-8564-921CC724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5</a:t>
            </a:r>
          </a:p>
        </p:txBody>
      </p:sp>
      <p:sp>
        <p:nvSpPr>
          <p:cNvPr id="103427" name="SynchSlideName" hidden="1">
            <a:extLst>
              <a:ext uri="{FF2B5EF4-FFF2-40B4-BE49-F238E27FC236}">
                <a16:creationId xmlns:a16="http://schemas.microsoft.com/office/drawing/2014/main" id="{F8A44298-0F54-104E-810B-4CD1E3B79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P-01-Hope\P-01-005.jpg</a:t>
            </a:r>
          </a:p>
        </p:txBody>
      </p:sp>
      <p:sp>
        <p:nvSpPr>
          <p:cNvPr id="103428" name="Прямоугольник 4">
            <a:extLst>
              <a:ext uri="{FF2B5EF4-FFF2-40B4-BE49-F238E27FC236}">
                <a16:creationId xmlns:a16="http://schemas.microsoft.com/office/drawing/2014/main" id="{AA85775B-F435-A648-9BBF-DE9A6EF6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4186238"/>
            <a:ext cx="6934200" cy="206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Во время холокоста некоторые еврейские родители в Европе отдали своих детей в христианские приюты, чтобы сохранить их жизни</a:t>
            </a: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P-01-006.jpg">
            <a:extLst>
              <a:ext uri="{FF2B5EF4-FFF2-40B4-BE49-F238E27FC236}">
                <a16:creationId xmlns:a16="http://schemas.microsoft.com/office/drawing/2014/main" id="{1219B93C-F487-A148-8B4A-91DB0A252A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SynchSlideNum" hidden="1">
            <a:extLst>
              <a:ext uri="{FF2B5EF4-FFF2-40B4-BE49-F238E27FC236}">
                <a16:creationId xmlns:a16="http://schemas.microsoft.com/office/drawing/2014/main" id="{F05DB720-3046-A84B-976D-437FE192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6</a:t>
            </a:r>
          </a:p>
        </p:txBody>
      </p:sp>
      <p:sp>
        <p:nvSpPr>
          <p:cNvPr id="104451" name="SynchSlideName" hidden="1">
            <a:extLst>
              <a:ext uri="{FF2B5EF4-FFF2-40B4-BE49-F238E27FC236}">
                <a16:creationId xmlns:a16="http://schemas.microsoft.com/office/drawing/2014/main" id="{22BD1173-13AA-AA4B-BAF1-7C04ED97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P-01-Hope\P-01-006.jpg</a:t>
            </a:r>
          </a:p>
        </p:txBody>
      </p:sp>
      <p:sp>
        <p:nvSpPr>
          <p:cNvPr id="104452" name="Прямоугольник 4">
            <a:extLst>
              <a:ext uri="{FF2B5EF4-FFF2-40B4-BE49-F238E27FC236}">
                <a16:creationId xmlns:a16="http://schemas.microsoft.com/office/drawing/2014/main" id="{6E1027EA-87B1-7842-8EFC-63835B3BC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191000"/>
            <a:ext cx="6934200" cy="206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После войны были некоторые раввины, которые посещали христианские приюты, чтобы отыскать еврейских детей.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P-01-007.jpg">
            <a:extLst>
              <a:ext uri="{FF2B5EF4-FFF2-40B4-BE49-F238E27FC236}">
                <a16:creationId xmlns:a16="http://schemas.microsoft.com/office/drawing/2014/main" id="{9E4E3FB3-D2B7-454C-B5D7-92A72E1807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SynchSlideNum" hidden="1">
            <a:extLst>
              <a:ext uri="{FF2B5EF4-FFF2-40B4-BE49-F238E27FC236}">
                <a16:creationId xmlns:a16="http://schemas.microsoft.com/office/drawing/2014/main" id="{9D5E655B-C313-9A47-B7F1-897AB4E9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7</a:t>
            </a:r>
          </a:p>
        </p:txBody>
      </p:sp>
      <p:sp>
        <p:nvSpPr>
          <p:cNvPr id="105475" name="SynchSlideName" hidden="1">
            <a:extLst>
              <a:ext uri="{FF2B5EF4-FFF2-40B4-BE49-F238E27FC236}">
                <a16:creationId xmlns:a16="http://schemas.microsoft.com/office/drawing/2014/main" id="{D4CCEE81-09C3-9347-95BA-2CF13D82A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P-01-Hope\P-01-007.jpg</a:t>
            </a:r>
          </a:p>
        </p:txBody>
      </p:sp>
      <p:sp>
        <p:nvSpPr>
          <p:cNvPr id="105476" name="Прямоугольник 4">
            <a:extLst>
              <a:ext uri="{FF2B5EF4-FFF2-40B4-BE49-F238E27FC236}">
                <a16:creationId xmlns:a16="http://schemas.microsoft.com/office/drawing/2014/main" id="{03CAFE33-C5A3-A140-A6DE-16ADC29C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14800"/>
            <a:ext cx="8305800" cy="206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Во время одного такого посещения раввин попросил священника, отвечающего за приют, позволения вернуться вечером, когда дети отправляются спать.</a:t>
            </a:r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P-01-009.jpg">
            <a:extLst>
              <a:ext uri="{FF2B5EF4-FFF2-40B4-BE49-F238E27FC236}">
                <a16:creationId xmlns:a16="http://schemas.microsoft.com/office/drawing/2014/main" id="{C41B0B15-0029-314E-A491-D3B1BEF555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SynchSlideNum" hidden="1">
            <a:extLst>
              <a:ext uri="{FF2B5EF4-FFF2-40B4-BE49-F238E27FC236}">
                <a16:creationId xmlns:a16="http://schemas.microsoft.com/office/drawing/2014/main" id="{27A2F07B-92F7-0C4E-B8C0-16C93DC3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8</a:t>
            </a:r>
          </a:p>
        </p:txBody>
      </p:sp>
      <p:sp>
        <p:nvSpPr>
          <p:cNvPr id="106499" name="SynchSlideName" hidden="1">
            <a:extLst>
              <a:ext uri="{FF2B5EF4-FFF2-40B4-BE49-F238E27FC236}">
                <a16:creationId xmlns:a16="http://schemas.microsoft.com/office/drawing/2014/main" id="{9F8B1930-C5BA-EF49-B226-A4DFBE65D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P-01-Hope\P-01-009.jpg</a:t>
            </a:r>
          </a:p>
        </p:txBody>
      </p:sp>
      <p:sp>
        <p:nvSpPr>
          <p:cNvPr id="106500" name="Прямоугольник 4">
            <a:extLst>
              <a:ext uri="{FF2B5EF4-FFF2-40B4-BE49-F238E27FC236}">
                <a16:creationId xmlns:a16="http://schemas.microsoft.com/office/drawing/2014/main" id="{AD8AB8CE-A5F7-004C-A4FF-F0560289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343400"/>
            <a:ext cx="76390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Он напел еврейские слова из Шма. Один за одним, дети начали плакать и кричать: «Мама!»</a:t>
            </a: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P-01-010.jpg">
            <a:extLst>
              <a:ext uri="{FF2B5EF4-FFF2-40B4-BE49-F238E27FC236}">
                <a16:creationId xmlns:a16="http://schemas.microsoft.com/office/drawing/2014/main" id="{7BD0DC10-2B61-0445-87AE-CCF08B9B42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SynchSlideNum" hidden="1">
            <a:extLst>
              <a:ext uri="{FF2B5EF4-FFF2-40B4-BE49-F238E27FC236}">
                <a16:creationId xmlns:a16="http://schemas.microsoft.com/office/drawing/2014/main" id="{67BB43BE-3DFE-6747-811A-2DE8E9FB2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9</a:t>
            </a:r>
          </a:p>
        </p:txBody>
      </p:sp>
      <p:sp>
        <p:nvSpPr>
          <p:cNvPr id="107523" name="SynchSlideName" hidden="1">
            <a:extLst>
              <a:ext uri="{FF2B5EF4-FFF2-40B4-BE49-F238E27FC236}">
                <a16:creationId xmlns:a16="http://schemas.microsoft.com/office/drawing/2014/main" id="{993BCCB5-359C-6042-BA74-1975FC548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0" y="-1270000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/>
              <a:t>P-01-Hope\P-01-010.jpg</a:t>
            </a:r>
          </a:p>
        </p:txBody>
      </p:sp>
      <p:sp>
        <p:nvSpPr>
          <p:cNvPr id="107524" name="Прямоугольник 4">
            <a:extLst>
              <a:ext uri="{FF2B5EF4-FFF2-40B4-BE49-F238E27FC236}">
                <a16:creationId xmlns:a16="http://schemas.microsoft.com/office/drawing/2014/main" id="{D4D772CA-AB0D-9841-9677-8B0337C0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48200"/>
            <a:ext cx="55626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Многие повторяли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i="1">
                <a:latin typeface="Franklin Gothic Demi" panose="020B0603020102020204" pitchFamily="34" charset="0"/>
              </a:rPr>
              <a:t>слова Шма.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I-09-003u">
            <a:extLst>
              <a:ext uri="{FF2B5EF4-FFF2-40B4-BE49-F238E27FC236}">
                <a16:creationId xmlns:a16="http://schemas.microsoft.com/office/drawing/2014/main" id="{2DC18A2E-DBD3-964F-AD54-D23C6CD2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0C523C-D31F-B741-AFF2-1E7A14578E77}"/>
              </a:ext>
            </a:extLst>
          </p:cNvPr>
          <p:cNvSpPr txBox="1"/>
          <p:nvPr/>
        </p:nvSpPr>
        <p:spPr>
          <a:xfrm>
            <a:off x="838201" y="762000"/>
            <a:ext cx="4495799" cy="4154984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«И увидел я другого Ангела, летящего по средине неба, который имел вечное Евангелие…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I-09-003v">
            <a:extLst>
              <a:ext uri="{FF2B5EF4-FFF2-40B4-BE49-F238E27FC236}">
                <a16:creationId xmlns:a16="http://schemas.microsoft.com/office/drawing/2014/main" id="{A2B87815-7DD3-6B43-81E1-0C1C3E58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81E65A-1D98-0444-A3A5-D4989B4E2561}"/>
              </a:ext>
            </a:extLst>
          </p:cNvPr>
          <p:cNvSpPr txBox="1"/>
          <p:nvPr/>
        </p:nvSpPr>
        <p:spPr>
          <a:xfrm>
            <a:off x="914400" y="533400"/>
            <a:ext cx="4495799" cy="4662815"/>
          </a:xfrm>
          <a:prstGeom prst="rect">
            <a:avLst/>
          </a:prstGeom>
          <a:solidFill>
            <a:srgbClr val="0161A3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5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Откровение 14:6,7</a:t>
            </a: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endParaRPr lang="ru-RU" sz="33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Franklin Gothic Demi" pitchFamily="34" charset="0"/>
              <a:cs typeface="Arial" charset="0"/>
            </a:endParaRPr>
          </a:p>
          <a:p>
            <a:pPr>
              <a:defRPr/>
            </a:pPr>
            <a:r>
              <a:rPr lang="ru-RU" sz="3300" i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  <a:cs typeface="Arial" charset="0"/>
              </a:rPr>
              <a:t>…чтобы благовествовать живущим на земле и всякому племени и колену, и языку и народу…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2407</Words>
  <Application>Microsoft Macintosh PowerPoint</Application>
  <PresentationFormat>Экран (4:3)</PresentationFormat>
  <Paragraphs>305</Paragraphs>
  <Slides>77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1" baseType="lpstr">
      <vt:lpstr>Arial</vt:lpstr>
      <vt:lpstr>Calibri</vt:lpstr>
      <vt:lpstr>Franklin Gothic Demi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</dc:creator>
  <cp:lastModifiedBy>Microsoft Office User</cp:lastModifiedBy>
  <cp:revision>52</cp:revision>
  <dcterms:created xsi:type="dcterms:W3CDTF">2014-09-28T15:42:54Z</dcterms:created>
  <dcterms:modified xsi:type="dcterms:W3CDTF">2021-02-15T14:57:54Z</dcterms:modified>
</cp:coreProperties>
</file>